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9"/>
  </p:notesMasterIdLst>
  <p:sldIdLst>
    <p:sldId id="256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92" r:id="rId12"/>
    <p:sldId id="288" r:id="rId13"/>
    <p:sldId id="289" r:id="rId14"/>
    <p:sldId id="290" r:id="rId15"/>
    <p:sldId id="293" r:id="rId16"/>
    <p:sldId id="294" r:id="rId17"/>
    <p:sldId id="295" r:id="rId18"/>
    <p:sldId id="298" r:id="rId19"/>
    <p:sldId id="299" r:id="rId20"/>
    <p:sldId id="291" r:id="rId21"/>
    <p:sldId id="296" r:id="rId22"/>
    <p:sldId id="297" r:id="rId23"/>
    <p:sldId id="300" r:id="rId24"/>
    <p:sldId id="303" r:id="rId25"/>
    <p:sldId id="302" r:id="rId26"/>
    <p:sldId id="304" r:id="rId27"/>
    <p:sldId id="301" r:id="rId28"/>
    <p:sldId id="305" r:id="rId29"/>
    <p:sldId id="306" r:id="rId30"/>
    <p:sldId id="307" r:id="rId31"/>
    <p:sldId id="308" r:id="rId32"/>
    <p:sldId id="310" r:id="rId33"/>
    <p:sldId id="311" r:id="rId34"/>
    <p:sldId id="312" r:id="rId35"/>
    <p:sldId id="313" r:id="rId36"/>
    <p:sldId id="317" r:id="rId37"/>
    <p:sldId id="31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937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66" y="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67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FB8A4-BA66-4C4B-A5A9-1C3758818924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C3CBF-1224-4BB5-AFC1-5CF68C60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3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58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99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18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55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25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9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68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35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75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4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7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93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5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85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95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3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58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77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69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62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34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5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56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635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55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065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137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590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75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45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2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9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81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4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9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2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3CBF-1224-4BB5-AFC1-5CF68C6055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3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8,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TABOR &amp; Public Notices / Shellman &amp; Schler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512-3464-4C80-89D0-5605A6DBE7B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9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8,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TABOR &amp; Election Notices / Schler &amp; Shellman / Could be a Law Firm / Just </a:t>
            </a:r>
            <a:r>
              <a:rPr lang="en-US" dirty="0" err="1" smtClean="0"/>
              <a:t>Sayin</a:t>
            </a:r>
            <a:r>
              <a:rPr lang="en-US" dirty="0" smtClean="0"/>
              <a:t>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512-3464-4C80-89D0-5605A6DB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0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TABOR &amp; Election Notices / Schler &amp; Shellman / Could be a Law Firm / Just Sayin'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512-3464-4C80-89D0-5605A6DB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7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lvl1pPr>
            <a:lvl2pPr marL="384048" indent="-182880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lvl2pPr>
            <a:lvl3pPr marL="566928" indent="-182880">
              <a:lnSpc>
                <a:spcPct val="100000"/>
              </a:lnSpc>
              <a:spcAft>
                <a:spcPts val="600"/>
              </a:spcAft>
              <a:buClrTx/>
              <a:buFont typeface="Courier New" panose="02070309020205020404" pitchFamily="49" charset="0"/>
              <a:buChar char="o"/>
              <a:defRPr/>
            </a:lvl3pPr>
            <a:lvl4pPr marL="749808" indent="-182880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lvl4pPr>
            <a:lvl5pPr marL="932688" indent="-182880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1" y="6459785"/>
            <a:ext cx="164592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June 8,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4215" y="6459785"/>
            <a:ext cx="676656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TABOR &amp; Public Notices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78960512-3464-4C80-89D0-5605A6DBE7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1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8,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TABOR &amp; Public Notices / Schler &amp; Shellman / Could be a Law Firm / Just </a:t>
            </a:r>
            <a:r>
              <a:rPr lang="en-US" dirty="0" err="1" smtClean="0"/>
              <a:t>Sayin</a:t>
            </a:r>
            <a:r>
              <a:rPr lang="en-US" dirty="0" smtClean="0"/>
              <a:t>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512-3464-4C80-89D0-5605A6DBE7B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0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8,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TABOR &amp; Public Notices / Schler &amp; Shellman / Could be a Law Firm / Just </a:t>
            </a:r>
            <a:r>
              <a:rPr lang="en-US" dirty="0" err="1" smtClean="0"/>
              <a:t>Sayin</a:t>
            </a:r>
            <a:r>
              <a:rPr lang="en-US" dirty="0" smtClean="0"/>
              <a:t>'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512-3464-4C80-89D0-5605A6DBE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7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8,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TABOR &amp; Public Notices / Schler &amp; Shellman / Could be a Law Firm / Just </a:t>
            </a:r>
            <a:r>
              <a:rPr lang="en-US" dirty="0" err="1" smtClean="0"/>
              <a:t>Sayin</a:t>
            </a:r>
            <a:r>
              <a:rPr lang="en-US" dirty="0" smtClean="0"/>
              <a:t>'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512-3464-4C80-89D0-5605A6DBE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3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TABOR &amp; Public Notices / Schler &amp; Shellman / Could be a Law Firm / Just </a:t>
            </a:r>
            <a:r>
              <a:rPr lang="en-US" dirty="0" err="1" smtClean="0"/>
              <a:t>Sayin</a:t>
            </a:r>
            <a:r>
              <a:rPr lang="en-US" dirty="0" smtClean="0"/>
              <a:t>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512-3464-4C80-89D0-5605A6DBE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6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8,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TABOR &amp; Public Notices / Schler &amp; Shellman / Could be a Law Firm / Just </a:t>
            </a:r>
            <a:r>
              <a:rPr lang="en-US" dirty="0" err="1" smtClean="0"/>
              <a:t>Sayin</a:t>
            </a:r>
            <a:r>
              <a:rPr lang="en-US" dirty="0" smtClean="0"/>
              <a:t>'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512-3464-4C80-89D0-5605A6DBE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6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June 8,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TABOR &amp; Public Notices / Schler &amp; Shellman / Could be a Law Firm / Just </a:t>
            </a:r>
            <a:r>
              <a:rPr lang="en-US" dirty="0" err="1" smtClean="0"/>
              <a:t>Sayin</a:t>
            </a:r>
            <a:r>
              <a:rPr lang="en-US" dirty="0" smtClean="0"/>
              <a:t>'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960512-3464-4C80-89D0-5605A6DBE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9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8,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TABOR &amp; Election Notices / Schler &amp; Shellman / Could be a Law Firm / Just Sayin'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0512-3464-4C80-89D0-5605A6DBE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June 8,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TABOR &amp; Public Notices / Schler &amp; Shellman / Could be a Law Firm / Just </a:t>
            </a:r>
            <a:r>
              <a:rPr lang="en-US" dirty="0" err="1" smtClean="0"/>
              <a:t>Sayin</a:t>
            </a:r>
            <a:r>
              <a:rPr lang="en-US" dirty="0" smtClean="0"/>
              <a:t>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960512-3464-4C80-89D0-5605A6DBE7B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3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6" y="228599"/>
            <a:ext cx="11797798" cy="3831957"/>
          </a:xfrm>
          <a:noFill/>
        </p:spPr>
        <p:txBody>
          <a:bodyPr anchor="t"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ts val="600"/>
              </a:spcAft>
            </a:pPr>
            <a:r>
              <a:rPr lang="en-US" sz="5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2015 IACREOT Annual Conference</a:t>
            </a:r>
            <a:r>
              <a:rPr lang="en-US" sz="5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5400" dirty="0"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5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Vail</a:t>
            </a:r>
            <a:r>
              <a:rPr lang="en-US" sz="5400" cap="none" dirty="0" smtClean="0">
                <a:ln>
                  <a:noFill/>
                </a:ln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5400" cap="none" dirty="0">
                <a:ln>
                  <a:noFill/>
                </a:ln>
                <a:latin typeface="Calibri" pitchFamily="34" charset="0"/>
                <a:ea typeface="Times New Roman" pitchFamily="18" charset="0"/>
                <a:cs typeface="Arial" pitchFamily="34" charset="0"/>
              </a:rPr>
              <a:t>CO - </a:t>
            </a:r>
            <a:r>
              <a:rPr lang="en-US" sz="5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June </a:t>
            </a:r>
            <a:r>
              <a:rPr lang="en-US" sz="5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27, 2015</a:t>
            </a:r>
            <a:br>
              <a:rPr lang="en-US" sz="5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5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5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49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webSCORE</a:t>
            </a:r>
            <a:r>
              <a:rPr lang="en-US" sz="49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: Colorado’s Real-time, Statewide</a:t>
            </a:r>
            <a:br>
              <a:rPr lang="en-US" sz="49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49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en-US" sz="49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lectronic Poll Book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" y="4277532"/>
            <a:ext cx="11797798" cy="2417736"/>
          </a:xfrm>
        </p:spPr>
        <p:txBody>
          <a:bodyPr anchor="t">
            <a:normAutofit/>
          </a:bodyPr>
          <a:lstStyle/>
          <a:p>
            <a:endParaRPr lang="en-US" b="1" cap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>
              <a:buClrTx/>
            </a:pPr>
            <a:r>
              <a:rPr lang="en-US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Dwight Shellman, </a:t>
            </a: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County </a:t>
            </a: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Support </a:t>
            </a:r>
            <a:r>
              <a:rPr lang="en-US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Manager</a:t>
            </a:r>
          </a:p>
          <a:p>
            <a:pPr>
              <a:buClrTx/>
            </a:pPr>
            <a:r>
              <a:rPr lang="en-US" sz="4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Colorado Secretary of State, Elections Division</a:t>
            </a:r>
            <a:endParaRPr lang="en-US" sz="40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228600" lvl="1" indent="-342900"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66" y="2416199"/>
            <a:ext cx="1752845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6" y="228600"/>
            <a:ext cx="11797798" cy="1079696"/>
          </a:xfrm>
          <a:noFill/>
        </p:spPr>
        <p:txBody>
          <a:bodyPr anchor="t">
            <a:normAutofit/>
          </a:bodyPr>
          <a:lstStyle/>
          <a:p>
            <a:pPr lvl="0" fontAlgn="base">
              <a:lnSpc>
                <a:spcPct val="100000"/>
              </a:lnSpc>
              <a:spcAft>
                <a:spcPts val="600"/>
              </a:spcAft>
            </a:pPr>
            <a:r>
              <a:rPr lang="en-US" sz="4900" b="1" dirty="0" smtClean="0"/>
              <a:t>Phases of Development (continued)</a:t>
            </a: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" y="1744394"/>
            <a:ext cx="11797798" cy="4950874"/>
          </a:xfrm>
        </p:spPr>
        <p:txBody>
          <a:bodyPr anchor="t"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Phase II adds the ability to register new voters and edit keyline information to the web application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Phase II is being released soon for User Acceptance Testing (UAT) by counties, and will be available for statewide mock election in August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Phase II will go live for the November 2015 Coordinated Election</a:t>
            </a:r>
            <a:endParaRPr lang="en-US" sz="28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sz="32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267286"/>
            <a:ext cx="11437034" cy="65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196948"/>
            <a:ext cx="11226018" cy="64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8" y="267286"/>
            <a:ext cx="11113476" cy="64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154745"/>
            <a:ext cx="11788725" cy="63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267286"/>
            <a:ext cx="11479237" cy="62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1999742" cy="6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168812"/>
            <a:ext cx="11282290" cy="65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225084"/>
            <a:ext cx="11760590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6948"/>
            <a:ext cx="11591778" cy="64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6" y="228600"/>
            <a:ext cx="11797798" cy="1079696"/>
          </a:xfrm>
          <a:noFill/>
        </p:spPr>
        <p:txBody>
          <a:bodyPr anchor="t">
            <a:normAutofit/>
          </a:bodyPr>
          <a:lstStyle/>
          <a:p>
            <a:pPr lvl="0" fontAlgn="base">
              <a:lnSpc>
                <a:spcPct val="100000"/>
              </a:lnSpc>
              <a:spcAft>
                <a:spcPts val="600"/>
              </a:spcAft>
            </a:pPr>
            <a:r>
              <a:rPr lang="en-US" sz="4900" b="1" dirty="0" smtClean="0"/>
              <a:t>Colorado’s Election Model</a:t>
            </a: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" y="1519311"/>
            <a:ext cx="11797798" cy="5175957"/>
          </a:xfrm>
        </p:spPr>
        <p:txBody>
          <a:bodyPr anchor="t">
            <a:normAutofit/>
          </a:bodyPr>
          <a:lstStyle/>
          <a:p>
            <a:pPr>
              <a:buClrTx/>
            </a:pP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HB 13-1303 </a:t>
            </a:r>
            <a:r>
              <a:rPr lang="en-US" sz="40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was enacted in 2013: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Replaced 30-day precinct residency requirement with 22-day state residency requirement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Requires counties to send mail ballots to all active voters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Adopted same-day voter </a:t>
            </a: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registration</a:t>
            </a:r>
          </a:p>
          <a:p>
            <a:pPr marL="914400" lvl="1" indent="-571500" algn="l">
              <a:buClrTx/>
              <a:buFont typeface="Courier New" panose="02070309020205020404" pitchFamily="49" charset="0"/>
              <a:buChar char="o"/>
            </a:pPr>
            <a:endParaRPr lang="en-US" sz="28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sz="32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281354"/>
            <a:ext cx="11816862" cy="63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225084"/>
            <a:ext cx="11896578" cy="61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239152"/>
            <a:ext cx="11605846" cy="64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295422"/>
            <a:ext cx="11549575" cy="65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1" y="196947"/>
            <a:ext cx="11577711" cy="65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365759"/>
            <a:ext cx="11690253" cy="63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379827"/>
            <a:ext cx="11451102" cy="62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1" y="211015"/>
            <a:ext cx="11113477" cy="64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196947"/>
            <a:ext cx="11535508" cy="63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39151"/>
            <a:ext cx="11802794" cy="63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6" y="228600"/>
            <a:ext cx="11797798" cy="1079696"/>
          </a:xfrm>
          <a:noFill/>
        </p:spPr>
        <p:txBody>
          <a:bodyPr anchor="t">
            <a:normAutofit/>
          </a:bodyPr>
          <a:lstStyle/>
          <a:p>
            <a:pPr lvl="0" fontAlgn="base">
              <a:lnSpc>
                <a:spcPct val="100000"/>
              </a:lnSpc>
              <a:spcAft>
                <a:spcPts val="600"/>
              </a:spcAft>
            </a:pPr>
            <a:r>
              <a:rPr lang="en-US" sz="4900" b="1" dirty="0" smtClean="0"/>
              <a:t>Colorado’s Hybrid Election Model (continued)</a:t>
            </a: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" y="1519311"/>
            <a:ext cx="11797798" cy="5175957"/>
          </a:xfrm>
        </p:spPr>
        <p:txBody>
          <a:bodyPr anchor="t"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Same-day voter registration means there always will be a population of eligible voters that cannot timely receive a mail ballot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As a result, in-person voting options must remain  available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HB 13-1303 requires counties to establish minimum numbers of Voter Service and Polling Centers, which must operate for 15 days before General Elections and 8 days before other elections</a:t>
            </a:r>
          </a:p>
          <a:p>
            <a:pPr marL="914400" lvl="1" indent="-571500" algn="l">
              <a:buClrTx/>
              <a:buFont typeface="Courier New" panose="02070309020205020404" pitchFamily="49" charset="0"/>
              <a:buChar char="o"/>
            </a:pPr>
            <a:endParaRPr lang="en-US" sz="28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sz="32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239151"/>
            <a:ext cx="11774658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225083"/>
            <a:ext cx="11966917" cy="63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267286"/>
            <a:ext cx="11929403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182880"/>
            <a:ext cx="11868443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375156"/>
            <a:ext cx="11676184" cy="64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39151"/>
            <a:ext cx="11802794" cy="64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82881"/>
            <a:ext cx="11887199" cy="652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4391"/>
            <a:ext cx="11887199" cy="68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6" y="228600"/>
            <a:ext cx="11797798" cy="1079696"/>
          </a:xfrm>
          <a:noFill/>
        </p:spPr>
        <p:txBody>
          <a:bodyPr anchor="t">
            <a:normAutofit/>
          </a:bodyPr>
          <a:lstStyle/>
          <a:p>
            <a:pPr lvl="0" fontAlgn="base">
              <a:lnSpc>
                <a:spcPct val="100000"/>
              </a:lnSpc>
              <a:spcAft>
                <a:spcPts val="600"/>
              </a:spcAft>
            </a:pPr>
            <a:r>
              <a:rPr lang="en-US" sz="4900" b="1" dirty="0" smtClean="0"/>
              <a:t>Colorado’s Hybrid Election Model (continued)</a:t>
            </a: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" y="1519311"/>
            <a:ext cx="11797798" cy="5175957"/>
          </a:xfrm>
        </p:spPr>
        <p:txBody>
          <a:bodyPr anchor="t">
            <a:normAutofit fontScale="92500"/>
          </a:bodyPr>
          <a:lstStyle/>
          <a:p>
            <a:pPr>
              <a:buClrTx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HB 13-1303 requires VSPCs to permit eligible individuals to: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Register to vote if not yet registered in Colorado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Update or change an existing voter registration record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Vote in-person, if desired, on the ballot style for which they are eligible as determined by their residence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Obtain an original or replacement mail ballot of the proper style, if desired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Vote on accessible voting equipment</a:t>
            </a:r>
          </a:p>
          <a:p>
            <a:pPr marL="914400" lvl="1" indent="-571500" algn="l">
              <a:buClrTx/>
              <a:buFont typeface="Courier New" panose="02070309020205020404" pitchFamily="49" charset="0"/>
              <a:buChar char="o"/>
            </a:pPr>
            <a:endParaRPr lang="en-US" sz="28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sz="32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6" y="228600"/>
            <a:ext cx="11797798" cy="1079696"/>
          </a:xfrm>
          <a:noFill/>
        </p:spPr>
        <p:txBody>
          <a:bodyPr anchor="t">
            <a:normAutofit/>
          </a:bodyPr>
          <a:lstStyle/>
          <a:p>
            <a:pPr lvl="0" fontAlgn="base">
              <a:lnSpc>
                <a:spcPct val="100000"/>
              </a:lnSpc>
              <a:spcAft>
                <a:spcPts val="600"/>
              </a:spcAft>
            </a:pPr>
            <a:r>
              <a:rPr lang="en-US" sz="4900" b="1" dirty="0" smtClean="0"/>
              <a:t>Colorado’s Hybrid Election Model (continued)</a:t>
            </a: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" y="1519311"/>
            <a:ext cx="11797798" cy="5175957"/>
          </a:xfrm>
        </p:spPr>
        <p:txBody>
          <a:bodyPr anchor="t">
            <a:normAutofit/>
          </a:bodyPr>
          <a:lstStyle/>
          <a:p>
            <a:pPr>
              <a:buClrTx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All of this means: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Voter registrations are extremely dynamic:</a:t>
            </a:r>
          </a:p>
          <a:p>
            <a:pPr marL="914400" lvl="1" indent="-457200" algn="l">
              <a:buClrTx/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Voter registrations are 100% portable in Colorado </a:t>
            </a:r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914400" lvl="1" indent="-457200" algn="l">
              <a:buClrTx/>
              <a:buFont typeface="Courier New" panose="02070309020205020404" pitchFamily="49" charset="0"/>
              <a:buChar char="o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Voters can move within their county at any time – affects ballot style eligibility</a:t>
            </a:r>
          </a:p>
          <a:p>
            <a:pPr marL="914400" lvl="1" indent="-457200" algn="l">
              <a:buClrTx/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Voters can move from one county to another at any time</a:t>
            </a:r>
            <a:endParaRPr lang="en-US" sz="36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lection officials and judges must be able to work real-time in the statewide voter registration database</a:t>
            </a:r>
          </a:p>
          <a:p>
            <a:pPr marL="914400" lvl="1" indent="-571500" algn="l">
              <a:buClrTx/>
              <a:buFont typeface="Courier New" panose="02070309020205020404" pitchFamily="49" charset="0"/>
              <a:buChar char="o"/>
            </a:pPr>
            <a:endParaRPr lang="en-US" sz="28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sz="32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6" y="228600"/>
            <a:ext cx="11797798" cy="1079696"/>
          </a:xfrm>
          <a:noFill/>
        </p:spPr>
        <p:txBody>
          <a:bodyPr anchor="t"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ts val="600"/>
              </a:spcAft>
            </a:pPr>
            <a:r>
              <a:rPr lang="en-US" sz="4900" b="1" dirty="0" smtClean="0"/>
              <a:t>Colorado’s Statewide Voter Registration Database </a:t>
            </a: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" y="1519311"/>
            <a:ext cx="11797798" cy="5175957"/>
          </a:xfrm>
        </p:spPr>
        <p:txBody>
          <a:bodyPr anchor="t"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Legacy system is a Citrix-based platform that requires users to open and close specific modules depending on the work they need to perform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Legacy system was chiefly designed for use by election staff, not citizen judges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Existing modules did not work well under the new model</a:t>
            </a:r>
          </a:p>
          <a:p>
            <a:pPr marL="914400" lvl="1" indent="-571500" algn="l">
              <a:buClrTx/>
              <a:buFont typeface="Courier New" panose="02070309020205020404" pitchFamily="49" charset="0"/>
              <a:buChar char="o"/>
            </a:pPr>
            <a:endParaRPr lang="en-US" sz="28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sz="32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6" y="228600"/>
            <a:ext cx="11797798" cy="1079696"/>
          </a:xfrm>
          <a:noFill/>
        </p:spPr>
        <p:txBody>
          <a:bodyPr anchor="t">
            <a:normAutofit/>
          </a:bodyPr>
          <a:lstStyle/>
          <a:p>
            <a:pPr lvl="0" fontAlgn="base">
              <a:lnSpc>
                <a:spcPct val="100000"/>
              </a:lnSpc>
              <a:spcAft>
                <a:spcPts val="600"/>
              </a:spcAft>
            </a:pPr>
            <a:r>
              <a:rPr lang="en-US" sz="4900" b="1" dirty="0" smtClean="0"/>
              <a:t>Efforts to Find an Existing </a:t>
            </a:r>
            <a:r>
              <a:rPr lang="en-US" sz="4900" b="1" dirty="0" err="1" smtClean="0"/>
              <a:t>ePoll</a:t>
            </a:r>
            <a:r>
              <a:rPr lang="en-US" sz="4900" b="1" dirty="0" smtClean="0"/>
              <a:t> Book Solution </a:t>
            </a: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" y="1519311"/>
            <a:ext cx="11797798" cy="5175957"/>
          </a:xfrm>
        </p:spPr>
        <p:txBody>
          <a:bodyPr anchor="t">
            <a:normAutofit fontScale="92500" lnSpcReduction="10000"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Issued Request for Proposals in November 2013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Received ~10 responses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Product offerings had many great features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But none of them offered real-time data exchange with voter registration system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Ultimately declared “No Award,” and decided to develop internally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The Business Practices Group of the COVAME Commission created by HB 1303 identified many requirements and the need for a simple, usable solution</a:t>
            </a:r>
          </a:p>
          <a:p>
            <a:pPr marL="914400" lvl="1" indent="-571500" algn="l">
              <a:buClrTx/>
              <a:buFont typeface="Courier New" panose="02070309020205020404" pitchFamily="49" charset="0"/>
              <a:buChar char="o"/>
            </a:pPr>
            <a:endParaRPr lang="en-US" sz="28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sz="32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6" y="228600"/>
            <a:ext cx="11797798" cy="1079696"/>
          </a:xfrm>
          <a:noFill/>
        </p:spPr>
        <p:txBody>
          <a:bodyPr anchor="t">
            <a:normAutofit/>
          </a:bodyPr>
          <a:lstStyle/>
          <a:p>
            <a:pPr lvl="0" fontAlgn="base">
              <a:lnSpc>
                <a:spcPct val="100000"/>
              </a:lnSpc>
              <a:spcAft>
                <a:spcPts val="600"/>
              </a:spcAft>
            </a:pPr>
            <a:r>
              <a:rPr lang="en-US" sz="4900" b="1" dirty="0" smtClean="0"/>
              <a:t>Close collaboration with county users</a:t>
            </a: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" y="1744394"/>
            <a:ext cx="11797798" cy="4950874"/>
          </a:xfrm>
        </p:spPr>
        <p:txBody>
          <a:bodyPr anchor="t">
            <a:normAutofit fontScale="92500" lnSpcReduction="10000"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Conducted three joint application development sessions (JADs), which county users attended in person or remotely</a:t>
            </a:r>
          </a:p>
          <a:p>
            <a:pPr marL="914400" indent="-457200">
              <a:buClrTx/>
              <a:buFont typeface="Courier New" panose="02070309020205020404" pitchFamily="49" charset="0"/>
              <a:buChar char="o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Each JAD demonstrated functionality of particular development sprints</a:t>
            </a:r>
          </a:p>
          <a:p>
            <a:pPr marL="914400" indent="-457200">
              <a:buClrTx/>
              <a:buFont typeface="Courier New" panose="02070309020205020404" pitchFamily="49" charset="0"/>
              <a:buChar char="o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Counties provided feedback and criticisms during JADs</a:t>
            </a:r>
          </a:p>
          <a:p>
            <a:pPr marL="914400" indent="-457200">
              <a:buClrTx/>
              <a:buFont typeface="Courier New" panose="02070309020205020404" pitchFamily="49" charset="0"/>
              <a:buChar char="o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Counties insisted on simplicity and intuitiveness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Each JAD was followed by separate conference calls with small, medium and large counties, so that all users felt free to describe their particular needs</a:t>
            </a:r>
            <a:endParaRPr lang="en-US" sz="28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sz="32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6" y="228600"/>
            <a:ext cx="11797798" cy="1079696"/>
          </a:xfrm>
          <a:noFill/>
        </p:spPr>
        <p:txBody>
          <a:bodyPr anchor="t">
            <a:normAutofit/>
          </a:bodyPr>
          <a:lstStyle/>
          <a:p>
            <a:pPr lvl="0" fontAlgn="base">
              <a:lnSpc>
                <a:spcPct val="100000"/>
              </a:lnSpc>
              <a:spcAft>
                <a:spcPts val="600"/>
              </a:spcAft>
            </a:pPr>
            <a:r>
              <a:rPr lang="en-US" sz="4900" b="1" dirty="0" smtClean="0"/>
              <a:t>Phases of Development</a:t>
            </a: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" y="1308296"/>
            <a:ext cx="11797798" cy="5386972"/>
          </a:xfrm>
        </p:spPr>
        <p:txBody>
          <a:bodyPr anchor="t"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Phase I focused on developing all functionality required at VSPCs, except:</a:t>
            </a:r>
          </a:p>
          <a:p>
            <a:pPr marL="914400" indent="-457200">
              <a:buClrTx/>
              <a:buFont typeface="Courier New" panose="02070309020205020404" pitchFamily="49" charset="0"/>
              <a:buChar char="o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New registrations of individuals not yet registered</a:t>
            </a:r>
          </a:p>
          <a:p>
            <a:pPr marL="914400" indent="-457200">
              <a:buClrTx/>
              <a:buFont typeface="Courier New" panose="02070309020205020404" pitchFamily="49" charset="0"/>
              <a:buChar char="o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Editing “keyline” information in existing records (name, DOB, gender, ID numbers)</a:t>
            </a:r>
          </a:p>
          <a:p>
            <a:pPr marL="914400" indent="-457200">
              <a:buClrTx/>
              <a:buFont typeface="Courier New" panose="02070309020205020404" pitchFamily="49" charset="0"/>
              <a:buChar char="o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Counties could perform these functions in the Citrix-based application, not the web services application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Phase I went live for 2014 General Election</a:t>
            </a:r>
            <a:endParaRPr lang="en-US" sz="28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sz="3200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1064</TotalTime>
  <Words>603</Words>
  <Application>Microsoft Office PowerPoint</Application>
  <PresentationFormat>Widescreen</PresentationFormat>
  <Paragraphs>91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Times New Roman</vt:lpstr>
      <vt:lpstr>Wingdings</vt:lpstr>
      <vt:lpstr>Retrospect</vt:lpstr>
      <vt:lpstr>2015 IACREOT Annual Conference Vail, CO - June 27, 2015  webSCORE: Colorado’s Real-time, Statewide Electronic Poll Book</vt:lpstr>
      <vt:lpstr>Colorado’s Election Model</vt:lpstr>
      <vt:lpstr>Colorado’s Hybrid Election Model (continued)</vt:lpstr>
      <vt:lpstr>Colorado’s Hybrid Election Model (continued)</vt:lpstr>
      <vt:lpstr>Colorado’s Hybrid Election Model (continued)</vt:lpstr>
      <vt:lpstr>Colorado’s Statewide Voter Registration Database </vt:lpstr>
      <vt:lpstr>Efforts to Find an Existing ePoll Book Solution </vt:lpstr>
      <vt:lpstr>Close collaboration with county users</vt:lpstr>
      <vt:lpstr>Phases of Development</vt:lpstr>
      <vt:lpstr>Phases of Development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TABOR &amp; Public Notices  2015 CCCA Summer Conference Durango, CO - June 8, 2015</dc:title>
  <dc:creator>Dwight Shellman</dc:creator>
  <cp:lastModifiedBy>Dwight Shellman</cp:lastModifiedBy>
  <cp:revision>20</cp:revision>
  <dcterms:created xsi:type="dcterms:W3CDTF">2015-06-03T01:39:20Z</dcterms:created>
  <dcterms:modified xsi:type="dcterms:W3CDTF">2015-06-29T14:47:29Z</dcterms:modified>
</cp:coreProperties>
</file>