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972800" cy="73152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oto Sans" panose="020B0502040504020204" pitchFamily="34" charset="0"/>
      <p:regular r:id="rId16"/>
      <p:bold r:id="rId17"/>
      <p:italic r:id="rId18"/>
      <p:boldItalic r:id="rId19"/>
    </p:embeddedFont>
    <p:embeddedFont>
      <p:font typeface="Noto Sans ExtBd" panose="020B0502040504020204" pitchFamily="34" charset="0"/>
      <p:bold r:id="rId20"/>
      <p:italic r:id="rId21"/>
      <p:boldItalic r:id="rId22"/>
    </p:embeddedFont>
    <p:embeddedFont>
      <p:font typeface="Noto Sans Med" panose="020B0502040504020204" pitchFamily="34" charset="0"/>
      <p:regular r:id="rId23"/>
      <p:italic r:id="rId24"/>
    </p:embeddedFont>
    <p:embeddedFont>
      <p:font typeface="Open Sans ExtraBold" panose="020B0606030504020204" pitchFamily="34" charset="0"/>
      <p:bold r:id="rId25"/>
      <p:italic r:id="rId26"/>
      <p:boldItalic r:id="rId27"/>
    </p:embeddedFont>
    <p:embeddedFont>
      <p:font typeface="Open Sans Light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747775"/>
          </p15:clr>
        </p15:guide>
        <p15:guide id="2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12" d="100"/>
          <a:sy n="112" d="100"/>
        </p:scale>
        <p:origin x="1448" y="184"/>
      </p:cViewPr>
      <p:guideLst>
        <p:guide orient="horz" pos="2304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556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1990efbec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g341990efbe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c2893f9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34c2893f9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735" y="1143000"/>
            <a:ext cx="4628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1990efbec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g341990efbe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f31efe3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f31efe3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1990efbec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341990efbe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735" y="1143000"/>
            <a:ext cx="4628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5d5ca74cf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345d5ca74c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1990efbec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341990efbe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1990efbec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341990efbe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735" y="1143000"/>
            <a:ext cx="4628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1990efbec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341990efbe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4050" y="1058951"/>
            <a:ext cx="10224600" cy="2919300"/>
          </a:xfrm>
          <a:prstGeom prst="rect">
            <a:avLst/>
          </a:prstGeom>
        </p:spPr>
        <p:txBody>
          <a:bodyPr spcFirstLastPara="1" wrap="square" lIns="116475" tIns="116475" rIns="116475" bIns="116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4040" y="4030756"/>
            <a:ext cx="10224600" cy="11274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74040" y="1573156"/>
            <a:ext cx="10224600" cy="2792400"/>
          </a:xfrm>
          <a:prstGeom prst="rect">
            <a:avLst/>
          </a:prstGeom>
        </p:spPr>
        <p:txBody>
          <a:bodyPr spcFirstLastPara="1" wrap="square" lIns="116475" tIns="116475" rIns="116475" bIns="116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74040" y="4483164"/>
            <a:ext cx="10224600" cy="18501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vy Ink">
  <p:cSld name="Heavy I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968190" y="4123136"/>
            <a:ext cx="25815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58225" rIns="116475" bIns="58225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195482" y="4123136"/>
            <a:ext cx="25815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58225" rIns="116475" bIns="58225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7422776" y="4123136"/>
            <a:ext cx="25815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58225" rIns="116475" bIns="58225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68190" y="498763"/>
            <a:ext cx="9036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58225" rIns="116475" bIns="582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200"/>
              <a:buFont typeface="Open Sans ExtraBol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968190" y="5777290"/>
            <a:ext cx="18471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58225" rIns="116475" bIns="58225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5"/>
          </p:nvPr>
        </p:nvSpPr>
        <p:spPr>
          <a:xfrm>
            <a:off x="968190" y="6151418"/>
            <a:ext cx="12909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58225" rIns="116475" bIns="58225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6"/>
          </p:nvPr>
        </p:nvSpPr>
        <p:spPr>
          <a:xfrm>
            <a:off x="8713692" y="6151418"/>
            <a:ext cx="12909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58225" rIns="116475" bIns="58225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74040" y="3058987"/>
            <a:ext cx="10224600" cy="11973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74040" y="1639076"/>
            <a:ext cx="10224600" cy="48588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74040" y="1639076"/>
            <a:ext cx="4800000" cy="48588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798880" y="1639076"/>
            <a:ext cx="4800000" cy="48588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74040" y="790187"/>
            <a:ext cx="3369600" cy="1074900"/>
          </a:xfrm>
          <a:prstGeom prst="rect">
            <a:avLst/>
          </a:prstGeom>
        </p:spPr>
        <p:txBody>
          <a:bodyPr spcFirstLastPara="1" wrap="square" lIns="116475" tIns="116475" rIns="116475" bIns="1164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74040" y="1976320"/>
            <a:ext cx="3369600" cy="45219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88300" y="640213"/>
            <a:ext cx="7641300" cy="58179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486400" y="-178"/>
            <a:ext cx="54864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475" tIns="116475" rIns="116475" bIns="116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8600" y="1753849"/>
            <a:ext cx="4854300" cy="2108100"/>
          </a:xfrm>
          <a:prstGeom prst="rect">
            <a:avLst/>
          </a:prstGeom>
        </p:spPr>
        <p:txBody>
          <a:bodyPr spcFirstLastPara="1" wrap="square" lIns="116475" tIns="116475" rIns="116475" bIns="1164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8600" y="3986596"/>
            <a:ext cx="4854300" cy="1756500"/>
          </a:xfrm>
          <a:prstGeom prst="rect">
            <a:avLst/>
          </a:prstGeom>
        </p:spPr>
        <p:txBody>
          <a:bodyPr spcFirstLastPara="1" wrap="square" lIns="116475" tIns="116475" rIns="116475" bIns="1164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927400" y="1029796"/>
            <a:ext cx="4604400" cy="52554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74040" y="6016818"/>
            <a:ext cx="7198500" cy="8607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4040" y="632924"/>
            <a:ext cx="10224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4040" y="1639076"/>
            <a:ext cx="10224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66949" y="6632131"/>
            <a:ext cx="6585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noto/specimen/Noto+Sa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68175" y="498767"/>
            <a:ext cx="9288900" cy="5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9800"/>
              <a:buFont typeface="Noto Sans"/>
              <a:buNone/>
            </a:pPr>
            <a:r>
              <a:rPr lang="en" sz="7300" b="1">
                <a:solidFill>
                  <a:srgbClr val="1F4433"/>
                </a:solidFill>
                <a:latin typeface="Noto Sans"/>
                <a:ea typeface="Noto Sans"/>
                <a:cs typeface="Noto Sans"/>
                <a:sym typeface="Noto Sans"/>
              </a:rPr>
              <a:t>Public audit signage</a:t>
            </a:r>
            <a:r>
              <a:rPr lang="en" sz="7300">
                <a:solidFill>
                  <a:srgbClr val="1F4433"/>
                </a:solidFill>
                <a:latin typeface="Noto Sans"/>
                <a:ea typeface="Noto Sans"/>
                <a:cs typeface="Noto Sans"/>
                <a:sym typeface="Noto Sans"/>
              </a:rPr>
              <a:t> - horizontal</a:t>
            </a:r>
            <a:endParaRPr sz="7300">
              <a:solidFill>
                <a:srgbClr val="1F443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chemeClr val="lt1"/>
              </a:buClr>
              <a:buSzPts val="9800"/>
              <a:buFont typeface="Noto Sans"/>
              <a:buNone/>
            </a:pPr>
            <a:r>
              <a:rPr lang="en" sz="2900">
                <a:latin typeface="Noto Sans"/>
                <a:ea typeface="Noto Sans"/>
                <a:cs typeface="Noto Sans"/>
                <a:sym typeface="Noto Sans"/>
              </a:rPr>
              <a:t>12” x 8” to be printed at 36” x 24”</a:t>
            </a:r>
            <a:endParaRPr sz="2900" b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968175" y="5310783"/>
            <a:ext cx="96615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111750" rIns="111750" bIns="1117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2025 </a:t>
            </a:r>
            <a:endParaRPr sz="1500" b="0" i="0" u="none" strike="noStrike" cap="none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565805" y="761283"/>
            <a:ext cx="95526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3100" b="1">
                <a:latin typeface="Noto Sans"/>
                <a:ea typeface="Noto Sans"/>
                <a:cs typeface="Noto Sans"/>
                <a:sym typeface="Noto Sans"/>
              </a:rPr>
              <a:t>G</a:t>
            </a:r>
            <a:r>
              <a:rPr lang="en" sz="31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uidelines for </a:t>
            </a:r>
            <a:r>
              <a:rPr lang="en" sz="3100" b="1">
                <a:latin typeface="Noto Sans"/>
                <a:ea typeface="Noto Sans"/>
                <a:cs typeface="Noto Sans"/>
                <a:sym typeface="Noto Sans"/>
              </a:rPr>
              <a:t>editing the signage</a:t>
            </a:r>
            <a:endParaRPr sz="31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65800" y="1311300"/>
            <a:ext cx="9552600" cy="5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t" anchorCtr="0">
            <a:noAutofit/>
          </a:bodyPr>
          <a:lstStyle/>
          <a:p>
            <a:pPr marL="152400" marR="0" lvl="0" indent="-190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Replace the seal with your own county or state seal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marR="0" lvl="0" indent="-190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Be sure to update the design with your own county’s name and relevant dates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marR="0" lvl="0" indent="-190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Change or switch out terms that your jurisdiction uses (for example, absentee voting instead vote by mail voting) 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marR="0" lvl="0" indent="-190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If your county’s website link does not fit the provided space at the bottom, work with your IT team to create a shortened or vanity URL that is simple and easy to remember.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0" marR="0" lvl="1" indent="-1270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E.g., </a:t>
            </a:r>
            <a:r>
              <a:rPr lang="en" sz="18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vote.state.gov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/register </a:t>
            </a:r>
            <a:r>
              <a:rPr lang="en" sz="1800" b="0" i="1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or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800" b="0" i="0" u="none" strike="noStrike" cap="none" dirty="0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govote.state.gov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marR="0" lvl="0" indent="-190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You can change the colors to better match your organization’s branding. If you do so, be sure there’s enough color contrast to make it accessible. 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marR="0" lvl="0" indent="-190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If you are having trouble editing design elements of the design (like the red bar on the top), on the PowerPoint menu, go to View &gt; Master &gt; Slide Master to make those changes.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marR="0" lvl="0" indent="-190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This template uses the Noto Sans font family available through </a:t>
            </a:r>
            <a:r>
              <a:rPr lang="en" sz="1800" b="0" i="0" u="sng" strike="noStrike" cap="none" dirty="0">
                <a:solidFill>
                  <a:srgbClr val="0563C1"/>
                </a:solidFill>
                <a:latin typeface="Noto Sans"/>
                <a:ea typeface="Noto Sans"/>
                <a:cs typeface="Noto Sans"/>
                <a:sym typeface="No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Fonts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 Noto Sans is a legible font with robust language support. 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marR="0" lvl="0" indent="-1905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Export the file as a PDF to get printed professionally. </a:t>
            </a:r>
            <a:endParaRPr sz="18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7475383" y="0"/>
            <a:ext cx="3497400" cy="11481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223525" tIns="223525" rIns="223525" bIns="2235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2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Delete this slide when you finalize your design</a:t>
            </a:r>
            <a:endParaRPr sz="22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389582" y="163068"/>
            <a:ext cx="10211700" cy="1443581"/>
          </a:xfrm>
          <a:prstGeom prst="snip2SameRect">
            <a:avLst>
              <a:gd name="adj1" fmla="val 19121"/>
              <a:gd name="adj2" fmla="val 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30475" tIns="15225" rIns="30475" bIns="15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389582" y="259880"/>
            <a:ext cx="10211700" cy="6674169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475" tIns="58225" rIns="116475" bIns="5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37210" y="398800"/>
            <a:ext cx="995553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 dirty="0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Norms and rules</a:t>
            </a:r>
            <a:endParaRPr sz="5500" dirty="0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2057400" y="7152031"/>
            <a:ext cx="6858000" cy="1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8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917032" y="1939900"/>
            <a:ext cx="9156900" cy="3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Respect</a:t>
            </a:r>
            <a:r>
              <a:rPr lang="en" sz="27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roles and stick to the process</a:t>
            </a:r>
            <a:endParaRPr sz="27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Engage</a:t>
            </a:r>
            <a:r>
              <a:rPr lang="en" sz="27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with the public and each other helpfully</a:t>
            </a:r>
            <a:endParaRPr sz="27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Champion</a:t>
            </a:r>
            <a:r>
              <a:rPr lang="en" sz="27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the audit process over a partisan outcome</a:t>
            </a:r>
            <a:endParaRPr sz="27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Communicate</a:t>
            </a:r>
            <a:r>
              <a:rPr lang="en" sz="27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honestly and accurately about the audit</a:t>
            </a:r>
            <a:endParaRPr sz="27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lvl="0" indent="-247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Raise questions</a:t>
            </a:r>
            <a:r>
              <a:rPr lang="en" sz="27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and address issues in good faith</a:t>
            </a:r>
            <a:endParaRPr sz="27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8135068" y="6084837"/>
            <a:ext cx="1575300" cy="542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9765713" y="6084837"/>
            <a:ext cx="498000" cy="5427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</a:t>
            </a:r>
            <a:r>
              <a:rPr lang="en" sz="10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;p16">
            <a:extLst>
              <a:ext uri="{FF2B5EF4-FFF2-40B4-BE49-F238E27FC236}">
                <a16:creationId xmlns:a16="http://schemas.microsoft.com/office/drawing/2014/main" id="{33303C65-1E81-2952-8F8D-F816CA2C8A2D}"/>
              </a:ext>
            </a:extLst>
          </p:cNvPr>
          <p:cNvSpPr/>
          <p:nvPr/>
        </p:nvSpPr>
        <p:spPr>
          <a:xfrm>
            <a:off x="389582" y="163068"/>
            <a:ext cx="10211700" cy="1443581"/>
          </a:xfrm>
          <a:prstGeom prst="snip2SameRect">
            <a:avLst>
              <a:gd name="adj1" fmla="val 19121"/>
              <a:gd name="adj2" fmla="val 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30475" tIns="15225" rIns="30475" bIns="15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6;p16">
            <a:extLst>
              <a:ext uri="{FF2B5EF4-FFF2-40B4-BE49-F238E27FC236}">
                <a16:creationId xmlns:a16="http://schemas.microsoft.com/office/drawing/2014/main" id="{B1F8D0DE-CA14-4A23-F00C-DF364C3C3AE1}"/>
              </a:ext>
            </a:extLst>
          </p:cNvPr>
          <p:cNvSpPr/>
          <p:nvPr/>
        </p:nvSpPr>
        <p:spPr>
          <a:xfrm>
            <a:off x="389582" y="259880"/>
            <a:ext cx="10211700" cy="6674169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475" tIns="58225" rIns="116475" bIns="5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8614C1BD-A376-BE1A-85BE-C26BBBF968C3}"/>
              </a:ext>
            </a:extLst>
          </p:cNvPr>
          <p:cNvSpPr txBox="1"/>
          <p:nvPr/>
        </p:nvSpPr>
        <p:spPr>
          <a:xfrm>
            <a:off x="537210" y="398800"/>
            <a:ext cx="995553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 dirty="0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STATE Audit Rules</a:t>
            </a:r>
            <a:endParaRPr sz="5500" dirty="0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5" name="Google Shape;80;p16">
            <a:extLst>
              <a:ext uri="{FF2B5EF4-FFF2-40B4-BE49-F238E27FC236}">
                <a16:creationId xmlns:a16="http://schemas.microsoft.com/office/drawing/2014/main" id="{D7A07010-D29B-5AC3-B6A9-7E11EEC76DAE}"/>
              </a:ext>
            </a:extLst>
          </p:cNvPr>
          <p:cNvSpPr/>
          <p:nvPr/>
        </p:nvSpPr>
        <p:spPr>
          <a:xfrm>
            <a:off x="8135068" y="6084837"/>
            <a:ext cx="1575300" cy="542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" name="Google Shape;81;p16">
            <a:extLst>
              <a:ext uri="{FF2B5EF4-FFF2-40B4-BE49-F238E27FC236}">
                <a16:creationId xmlns:a16="http://schemas.microsoft.com/office/drawing/2014/main" id="{76D8BD80-1553-181A-7D7B-058B2286A5F7}"/>
              </a:ext>
            </a:extLst>
          </p:cNvPr>
          <p:cNvSpPr/>
          <p:nvPr/>
        </p:nvSpPr>
        <p:spPr>
          <a:xfrm>
            <a:off x="9765713" y="6084837"/>
            <a:ext cx="498000" cy="5427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</a:t>
            </a:r>
            <a:r>
              <a:rPr lang="en" sz="10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814913" y="1939900"/>
            <a:ext cx="94488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All ballots are eligible for the audit</a:t>
            </a:r>
            <a:endParaRPr sz="2700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lvl="0" indent="-2476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We audit 3 contests or 5% of all ballots by hand count</a:t>
            </a:r>
            <a:endParaRPr sz="2700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lvl="0" indent="-24765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If audit results are outside accuracy rates, we repeat the audit. If they are still outside accuracy rates, STATE may require a full hand count</a:t>
            </a:r>
            <a:endParaRPr sz="2700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2400" lvl="0" indent="-24765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2700"/>
              <a:buFont typeface="Noto Sans"/>
              <a:buChar char="●"/>
            </a:pPr>
            <a:r>
              <a:rPr lang="en" sz="27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Only staff with </a:t>
            </a:r>
            <a:r>
              <a:rPr lang="en" sz="2700" b="1" dirty="0">
                <a:solidFill>
                  <a:srgbClr val="38761D"/>
                </a:solidFill>
                <a:latin typeface="Noto Sans"/>
                <a:ea typeface="Noto Sans"/>
                <a:cs typeface="Noto Sans"/>
                <a:sym typeface="Noto Sans"/>
              </a:rPr>
              <a:t>green</a:t>
            </a:r>
            <a:r>
              <a:rPr lang="en" sz="27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wristbands may touch ballots</a:t>
            </a:r>
            <a:endParaRPr sz="2700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1054183" y="6084833"/>
            <a:ext cx="553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Read more in:</a:t>
            </a:r>
            <a:endParaRPr sz="1200" b="1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Code §1234 </a:t>
            </a:r>
            <a:endParaRPr sz="1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STATE Election Official Manual, Chapter ##, Section #.#</a:t>
            </a:r>
            <a:endParaRPr sz="120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968175" y="498767"/>
            <a:ext cx="7745400" cy="5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n" sz="5900">
                <a:solidFill>
                  <a:srgbClr val="1F4433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Wall signs for “Observer and media area”</a:t>
            </a:r>
            <a:endParaRPr sz="29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380550" y="262890"/>
            <a:ext cx="10211700" cy="667116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475" tIns="58225" rIns="116475" bIns="5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2057400" y="7152031"/>
            <a:ext cx="6858000" cy="1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8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221608" y="4289658"/>
            <a:ext cx="27855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No cell phone or cameras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7390817" y="4289658"/>
            <a:ext cx="27855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Do not disturb auditors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797" y="2187424"/>
            <a:ext cx="1981201" cy="198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933017" y="4289658"/>
            <a:ext cx="27855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Stay in this area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0817" y="2189858"/>
            <a:ext cx="1981201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5192" y="2187425"/>
            <a:ext cx="1981201" cy="198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38608" y="398800"/>
            <a:ext cx="100878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 dirty="0">
                <a:solidFill>
                  <a:schemeClr val="dk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Observer and media area</a:t>
            </a:r>
            <a:endParaRPr sz="5500" dirty="0">
              <a:solidFill>
                <a:schemeClr val="dk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cxnSp>
        <p:nvCxnSpPr>
          <p:cNvPr id="112" name="Google Shape;112;p19"/>
          <p:cNvCxnSpPr>
            <a:cxnSpLocks/>
          </p:cNvCxnSpPr>
          <p:nvPr/>
        </p:nvCxnSpPr>
        <p:spPr>
          <a:xfrm>
            <a:off x="380550" y="1619200"/>
            <a:ext cx="10199700" cy="0"/>
          </a:xfrm>
          <a:prstGeom prst="straightConnector1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9"/>
          <p:cNvSpPr/>
          <p:nvPr/>
        </p:nvSpPr>
        <p:spPr>
          <a:xfrm>
            <a:off x="8106545" y="6084837"/>
            <a:ext cx="1575300" cy="542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9737190" y="6084837"/>
            <a:ext cx="498000" cy="5427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</a:t>
            </a:r>
            <a:r>
              <a:rPr lang="en" sz="10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>
            <a:off x="380500" y="136350"/>
            <a:ext cx="10211700" cy="1470300"/>
          </a:xfrm>
          <a:prstGeom prst="snip2SameRect">
            <a:avLst>
              <a:gd name="adj1" fmla="val 191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0475" tIns="15225" rIns="30475" bIns="15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380550" y="274320"/>
            <a:ext cx="10211700" cy="665973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475" tIns="58225" rIns="116475" bIns="5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620650" y="443891"/>
            <a:ext cx="97314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dirty="0">
                <a:solidFill>
                  <a:schemeClr val="dk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Have a question or concern?</a:t>
            </a:r>
            <a:endParaRPr sz="5000" dirty="0">
              <a:solidFill>
                <a:schemeClr val="dk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057400" y="7152031"/>
            <a:ext cx="6858000" cy="1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8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179050" y="1977458"/>
            <a:ext cx="6997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Have a question? </a:t>
            </a:r>
            <a:endParaRPr sz="2800" b="1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Ask the staff liaison [explain where they can find them]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217" y="1977458"/>
            <a:ext cx="1904999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3179050" y="4128967"/>
            <a:ext cx="69972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Have a complaint?</a:t>
            </a: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Write to the state [explain process]</a:t>
            </a:r>
            <a:endParaRPr sz="2800" b="1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cxnSp>
        <p:nvCxnSpPr>
          <p:cNvPr id="126" name="Google Shape;126;p20"/>
          <p:cNvCxnSpPr>
            <a:cxnSpLocks/>
          </p:cNvCxnSpPr>
          <p:nvPr/>
        </p:nvCxnSpPr>
        <p:spPr>
          <a:xfrm>
            <a:off x="380550" y="1619200"/>
            <a:ext cx="10199700" cy="0"/>
          </a:xfrm>
          <a:prstGeom prst="straightConnector1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20"/>
          <p:cNvSpPr/>
          <p:nvPr/>
        </p:nvSpPr>
        <p:spPr>
          <a:xfrm>
            <a:off x="8051217" y="5994400"/>
            <a:ext cx="2239200" cy="723600"/>
          </a:xfrm>
          <a:prstGeom prst="rect">
            <a:avLst/>
          </a:prstGeom>
          <a:noFill/>
          <a:ln w="9525" cap="flat" cmpd="sng">
            <a:solidFill>
              <a:srgbClr val="FFB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8106545" y="6084837"/>
            <a:ext cx="1575300" cy="542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9737190" y="6084837"/>
            <a:ext cx="498000" cy="5427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</a:t>
            </a:r>
            <a:r>
              <a:rPr lang="en" sz="10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968175" y="498767"/>
            <a:ext cx="7745400" cy="5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750" tIns="55850" rIns="111750" bIns="55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n" sz="5900">
                <a:solidFill>
                  <a:srgbClr val="1F4433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Wall signs for “Audit work area”</a:t>
            </a:r>
            <a:endParaRPr sz="29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380550" y="297180"/>
            <a:ext cx="10211700" cy="1309470"/>
          </a:xfrm>
          <a:prstGeom prst="snip2SameRect">
            <a:avLst>
              <a:gd name="adj1" fmla="val 19121"/>
              <a:gd name="adj2" fmla="val 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30475" tIns="15225" rIns="30475" bIns="15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380550" y="297180"/>
            <a:ext cx="10211700" cy="6636870"/>
          </a:xfrm>
          <a:prstGeom prst="roundRect">
            <a:avLst>
              <a:gd name="adj" fmla="val 6429"/>
            </a:avLst>
          </a:prstGeom>
          <a:noFill/>
          <a:ln w="2540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475" tIns="58225" rIns="116475" bIns="5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620650" y="398800"/>
            <a:ext cx="9731400" cy="1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0">
                <a:solidFill>
                  <a:schemeClr val="lt1"/>
                </a:solidFill>
                <a:latin typeface="Noto Sans ExtBd"/>
                <a:ea typeface="Noto Sans ExtBd"/>
                <a:cs typeface="Noto Sans ExtBd"/>
                <a:sym typeface="Noto Sans ExtraBold"/>
              </a:rPr>
              <a:t>Audit work area</a:t>
            </a:r>
            <a:endParaRPr sz="5500">
              <a:solidFill>
                <a:schemeClr val="lt1"/>
              </a:solidFill>
              <a:latin typeface="Noto Sans ExtBd"/>
              <a:ea typeface="Noto Sans ExtBd"/>
              <a:cs typeface="Noto Sans ExtBd"/>
              <a:sym typeface="Noto Sans ExtraBold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2057400" y="7152031"/>
            <a:ext cx="6858000" cy="1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475" tIns="116475" rIns="116475" bIns="116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Noto Sans Med"/>
                <a:ea typeface="Noto Sans Med"/>
                <a:cs typeface="Noto Sans Med"/>
                <a:sym typeface="Noto Sans Medium"/>
              </a:rPr>
              <a:t>Helper Text or Filename – Your Town, USA</a:t>
            </a:r>
            <a:endParaRPr sz="800" b="0" i="0" u="none" strike="noStrike" cap="none">
              <a:solidFill>
                <a:srgbClr val="000000"/>
              </a:solidFill>
              <a:latin typeface="Noto Sans Med"/>
              <a:ea typeface="Noto Sans Med"/>
              <a:cs typeface="Noto Sans Med"/>
              <a:sym typeface="Noto Sans Medium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4221608" y="4355200"/>
            <a:ext cx="27855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No cell phone or cameras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7390817" y="4355200"/>
            <a:ext cx="27855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No food or drink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1052400" y="4289658"/>
            <a:ext cx="27855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Always work in bi-partisan teams</a:t>
            </a:r>
            <a:endParaRPr sz="2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797" y="2187424"/>
            <a:ext cx="1981201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2913" y="2187424"/>
            <a:ext cx="1981201" cy="198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 title="np_team_6944745_0000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4500" y="2187425"/>
            <a:ext cx="19812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8106545" y="6084837"/>
            <a:ext cx="1575300" cy="542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Jurisdiction Name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9737190" y="6084837"/>
            <a:ext cx="498000" cy="542700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rgbClr val="F4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Seal</a:t>
            </a:r>
            <a:r>
              <a:rPr lang="en" sz="10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0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Logo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488</Words>
  <Application>Microsoft Macintosh PowerPoint</Application>
  <PresentationFormat>Custom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Noto Sans ExtBd</vt:lpstr>
      <vt:lpstr>Noto Sans Med</vt:lpstr>
      <vt:lpstr>Open Sans ExtraBold</vt:lpstr>
      <vt:lpstr>Noto Sans</vt:lpstr>
      <vt:lpstr>Arial</vt:lpstr>
      <vt:lpstr>Calibri</vt:lpstr>
      <vt:lpstr>Open Sans Light</vt:lpstr>
      <vt:lpstr>Simple Light</vt:lpstr>
      <vt:lpstr>Public audit signage - horizontal 12” x 8” to be printed at 36” x 24”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audit signage - horizontal 12” x 8” to be printed at 36” x 24”</dc:title>
  <cp:lastModifiedBy>Emma Werowinski</cp:lastModifiedBy>
  <cp:revision>2</cp:revision>
  <dcterms:modified xsi:type="dcterms:W3CDTF">2025-07-24T16:37:42Z</dcterms:modified>
</cp:coreProperties>
</file>