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hitney Quesenbery" initials="WQ" lastIdx="6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565E"/>
    <a:srgbClr val="1C4D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461"/>
    <p:restoredTop sz="95701"/>
  </p:normalViewPr>
  <p:slideViewPr>
    <p:cSldViewPr snapToGrid="0" snapToObjects="1">
      <p:cViewPr varScale="1">
        <p:scale>
          <a:sx n="78" d="100"/>
          <a:sy n="78" d="100"/>
        </p:scale>
        <p:origin x="201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8D8143-3C72-A349-A7D6-30770E5A7E41}" type="datetimeFigureOut">
              <a:rPr lang="en-US" smtClean="0"/>
              <a:t>5/6/20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BE992-7C8E-564D-97D5-9BDDD9A476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988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83BE992-7C8E-564D-97D5-9BDDD9A476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887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BE0A-A596-6A45-A013-84E3B055AC27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0705-AE14-7D4F-9D90-15C2556F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4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BE0A-A596-6A45-A013-84E3B055AC27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0705-AE14-7D4F-9D90-15C2556F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765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BE0A-A596-6A45-A013-84E3B055AC27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0705-AE14-7D4F-9D90-15C2556F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851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BE0A-A596-6A45-A013-84E3B055AC27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0705-AE14-7D4F-9D90-15C2556F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834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BE0A-A596-6A45-A013-84E3B055AC27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0705-AE14-7D4F-9D90-15C2556F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242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BE0A-A596-6A45-A013-84E3B055AC27}" type="datetimeFigureOut">
              <a:rPr lang="en-US" smtClean="0"/>
              <a:t>5/6/20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0705-AE14-7D4F-9D90-15C2556F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62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BE0A-A596-6A45-A013-84E3B055AC27}" type="datetimeFigureOut">
              <a:rPr lang="en-US" smtClean="0"/>
              <a:t>5/6/20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0705-AE14-7D4F-9D90-15C2556F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877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BE0A-A596-6A45-A013-84E3B055AC27}" type="datetimeFigureOut">
              <a:rPr lang="en-US" smtClean="0"/>
              <a:t>5/6/20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0705-AE14-7D4F-9D90-15C2556F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61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BE0A-A596-6A45-A013-84E3B055AC27}" type="datetimeFigureOut">
              <a:rPr lang="en-US" smtClean="0"/>
              <a:t>5/6/20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0705-AE14-7D4F-9D90-15C2556F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18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BE0A-A596-6A45-A013-84E3B055AC27}" type="datetimeFigureOut">
              <a:rPr lang="en-US" smtClean="0"/>
              <a:t>5/6/20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0705-AE14-7D4F-9D90-15C2556F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802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CBE0A-A596-6A45-A013-84E3B055AC27}" type="datetimeFigureOut">
              <a:rPr lang="en-US" smtClean="0"/>
              <a:t>5/6/20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00705-AE14-7D4F-9D90-15C2556F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310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CBE0A-A596-6A45-A013-84E3B055AC27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900705-AE14-7D4F-9D90-15C2556FF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827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10" Type="http://schemas.openxmlformats.org/officeDocument/2006/relationships/hyperlink" Target="https://www.google.com/get/noto/" TargetMode="External"/><Relationship Id="rId4" Type="http://schemas.openxmlformats.org/officeDocument/2006/relationships/image" Target="../media/image2.png"/><Relationship Id="rId9" Type="http://schemas.openxmlformats.org/officeDocument/2006/relationships/image" Target="../media/image7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B060EB55-0473-AF44-A917-657DD6E4933E}"/>
              </a:ext>
            </a:extLst>
          </p:cNvPr>
          <p:cNvSpPr/>
          <p:nvPr/>
        </p:nvSpPr>
        <p:spPr>
          <a:xfrm>
            <a:off x="437468" y="4593946"/>
            <a:ext cx="4652548" cy="617947"/>
          </a:xfrm>
          <a:prstGeom prst="rect">
            <a:avLst/>
          </a:prstGeom>
          <a:solidFill>
            <a:srgbClr val="1C4D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>
                <a:solidFill>
                  <a:schemeClr val="bg1"/>
                </a:solidFill>
                <a:latin typeface="Noto Sans SemiBold" panose="020B0502040504020204" pitchFamily="34" charset="0"/>
                <a:ea typeface="Noto Sans SemiBold" panose="020B0502040504020204" pitchFamily="34" charset="0"/>
                <a:cs typeface="Noto Sans SemiBold" panose="020B0502040504020204" pitchFamily="34" charset="0"/>
              </a:rPr>
              <a:t>You can vote safely in the [date] election </a:t>
            </a:r>
            <a:endParaRPr lang="en-US" sz="1200" b="1" dirty="0">
              <a:solidFill>
                <a:schemeClr val="bg1"/>
              </a:solidFill>
              <a:latin typeface="Noto Sans SemiBold" panose="020B0502040504020204" pitchFamily="34" charset="0"/>
              <a:ea typeface="Noto Sans SemiBold" panose="020B0502040504020204" pitchFamily="34" charset="0"/>
              <a:cs typeface="Noto Sans SemiBold" panose="020B050204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894439E-C94C-4442-9155-9B5C009A54F4}"/>
              </a:ext>
            </a:extLst>
          </p:cNvPr>
          <p:cNvSpPr/>
          <p:nvPr/>
        </p:nvSpPr>
        <p:spPr>
          <a:xfrm>
            <a:off x="210392" y="339475"/>
            <a:ext cx="5029200" cy="38862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50DD068-575F-FA49-8955-E03DBF187D7F}"/>
              </a:ext>
            </a:extLst>
          </p:cNvPr>
          <p:cNvSpPr/>
          <p:nvPr/>
        </p:nvSpPr>
        <p:spPr>
          <a:xfrm>
            <a:off x="223715" y="4480550"/>
            <a:ext cx="5029200" cy="388620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EBD4E4-7763-8E49-A8F1-9F9A32181F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9090" y="1447582"/>
            <a:ext cx="1995200" cy="7888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E282155-5596-FB45-AD86-8843D5BD8E2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9162"/>
          <a:stretch/>
        </p:blipFill>
        <p:spPr>
          <a:xfrm>
            <a:off x="3263462" y="3886929"/>
            <a:ext cx="1899442" cy="22690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222E973-0E9B-6F4A-918D-515143ED8D3C}"/>
              </a:ext>
            </a:extLst>
          </p:cNvPr>
          <p:cNvSpPr txBox="1"/>
          <p:nvPr/>
        </p:nvSpPr>
        <p:spPr>
          <a:xfrm>
            <a:off x="3074276" y="2662376"/>
            <a:ext cx="2016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Frequent Voter</a:t>
            </a:r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1234 State Road</a:t>
            </a:r>
          </a:p>
          <a:p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Jackson, ST 99999-1234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859139-BFD7-4243-9177-AFDC9CF970DF}"/>
              </a:ext>
            </a:extLst>
          </p:cNvPr>
          <p:cNvSpPr txBox="1"/>
          <p:nvPr/>
        </p:nvSpPr>
        <p:spPr>
          <a:xfrm>
            <a:off x="245920" y="367897"/>
            <a:ext cx="2311300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900" dirty="0">
                <a:latin typeface="Noto Sans Light" panose="020B0402040504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State Board of Elections</a:t>
            </a:r>
          </a:p>
          <a:p>
            <a:r>
              <a:rPr lang="en-US" sz="900" dirty="0">
                <a:latin typeface="Noto Sans Light" panose="020B0402040504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8231 Pecan Street</a:t>
            </a:r>
          </a:p>
          <a:p>
            <a:r>
              <a:rPr lang="en-US" sz="900" dirty="0">
                <a:latin typeface="Noto Sans Light" panose="020B0402040504020204" pitchFamily="34" charset="0"/>
                <a:ea typeface="Noto Sans Light" panose="020B0402040504020204" pitchFamily="34" charset="0"/>
                <a:cs typeface="Noto Sans Light" panose="020B0402040504020204" pitchFamily="34" charset="0"/>
              </a:rPr>
              <a:t>Franklin, ST 99999-1234</a:t>
            </a:r>
            <a:endParaRPr lang="en-US" sz="1000" dirty="0">
              <a:latin typeface="Noto Sans Light" panose="020B0402040504020204" pitchFamily="34" charset="0"/>
              <a:ea typeface="Noto Sans Light" panose="020B0402040504020204" pitchFamily="34" charset="0"/>
              <a:cs typeface="Noto Sans Light" panose="020B040204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7E33C6-ECBA-734A-98D0-EDA04C20E732}"/>
              </a:ext>
            </a:extLst>
          </p:cNvPr>
          <p:cNvSpPr txBox="1"/>
          <p:nvPr/>
        </p:nvSpPr>
        <p:spPr>
          <a:xfrm>
            <a:off x="299770" y="1535187"/>
            <a:ext cx="18034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Be ready to vote in the [Month </a:t>
            </a:r>
            <a:r>
              <a:rPr lang="en-US" sz="1400" b="1" dirty="0" err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dd</a:t>
            </a:r>
            <a:r>
              <a:rPr lang="en-US" sz="14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] [Primary] Election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FBA61A9-DC92-8247-9EEB-61EF31D4CE56}"/>
              </a:ext>
            </a:extLst>
          </p:cNvPr>
          <p:cNvSpPr txBox="1"/>
          <p:nvPr/>
        </p:nvSpPr>
        <p:spPr>
          <a:xfrm>
            <a:off x="437468" y="5247942"/>
            <a:ext cx="463714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All voters can vote with an absentee ballot…no excuse needed.</a:t>
            </a:r>
            <a:br>
              <a:rPr lang="en-US" sz="11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</a:br>
            <a:r>
              <a:rPr lang="en-US" sz="11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Getting your ballot is easy.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07CBEEE4-E71A-584F-B76A-13472D93AAC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8335" y="5801213"/>
            <a:ext cx="365760" cy="36576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A2B4907-F696-0F4D-9C90-E1233696D61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519" y="6922131"/>
            <a:ext cx="365760" cy="36576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36BA9D3-F430-364A-B5E4-AB7CFC13965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8402" y="6342079"/>
            <a:ext cx="365760" cy="36576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301355C-6844-A74B-AE00-1CD5FF3B4072}"/>
              </a:ext>
            </a:extLst>
          </p:cNvPr>
          <p:cNvSpPr txBox="1"/>
          <p:nvPr/>
        </p:nvSpPr>
        <p:spPr>
          <a:xfrm>
            <a:off x="245920" y="937228"/>
            <a:ext cx="20163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RETURN SERVICE REQUESTED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BC4B22F-8F53-374D-93D2-DEE8B2D69E96}"/>
              </a:ext>
            </a:extLst>
          </p:cNvPr>
          <p:cNvSpPr/>
          <p:nvPr/>
        </p:nvSpPr>
        <p:spPr>
          <a:xfrm>
            <a:off x="4352351" y="403909"/>
            <a:ext cx="810553" cy="49114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" dirty="0">
                <a:solidFill>
                  <a:schemeClr val="tx1"/>
                </a:solidFill>
              </a:rPr>
              <a:t>Presorted</a:t>
            </a:r>
          </a:p>
          <a:p>
            <a:r>
              <a:rPr lang="en-US" sz="600" dirty="0">
                <a:solidFill>
                  <a:schemeClr val="tx1"/>
                </a:solidFill>
              </a:rPr>
              <a:t>First Class Mail</a:t>
            </a:r>
          </a:p>
          <a:p>
            <a:r>
              <a:rPr lang="en-US" sz="600" dirty="0">
                <a:solidFill>
                  <a:schemeClr val="tx1"/>
                </a:solidFill>
              </a:rPr>
              <a:t>U.S. Postage Paid</a:t>
            </a:r>
          </a:p>
          <a:p>
            <a:r>
              <a:rPr lang="en-US" sz="600" dirty="0">
                <a:solidFill>
                  <a:schemeClr val="tx1"/>
                </a:solidFill>
              </a:rPr>
              <a:t>City, ST</a:t>
            </a:r>
          </a:p>
          <a:p>
            <a:pPr>
              <a:lnSpc>
                <a:spcPct val="90000"/>
              </a:lnSpc>
            </a:pPr>
            <a:r>
              <a:rPr lang="en-US" sz="600" dirty="0">
                <a:solidFill>
                  <a:schemeClr val="tx1"/>
                </a:solidFill>
              </a:rPr>
              <a:t>Permit no. 12345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8E1FDE2-4AA1-0F4D-BC5B-96F2B7A4AC34}"/>
              </a:ext>
            </a:extLst>
          </p:cNvPr>
          <p:cNvSpPr txBox="1"/>
          <p:nvPr/>
        </p:nvSpPr>
        <p:spPr>
          <a:xfrm>
            <a:off x="326142" y="2282575"/>
            <a:ext cx="189982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Request your absentee ballot by [date]</a:t>
            </a:r>
          </a:p>
          <a:p>
            <a:endParaRPr lang="en-US" sz="1000" b="1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A1BD0FA-A9A4-6D46-90FA-675180ABC925}"/>
              </a:ext>
            </a:extLst>
          </p:cNvPr>
          <p:cNvSpPr txBox="1"/>
          <p:nvPr/>
        </p:nvSpPr>
        <p:spPr>
          <a:xfrm>
            <a:off x="689079" y="3152860"/>
            <a:ext cx="1573147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By phone</a:t>
            </a:r>
          </a:p>
          <a:p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Name County Clerk</a:t>
            </a:r>
          </a:p>
          <a:p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(843) 555-5555</a:t>
            </a:r>
            <a:b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ea typeface="Noto Sans" panose="020B0502040504020204" pitchFamily="34" charset="0"/>
                <a:cs typeface="Noto Sans" panose="020B0502040504020204" pitchFamily="34" charset="0"/>
              </a:rPr>
            </a:br>
            <a:r>
              <a:rPr lang="en-US" sz="1100" dirty="0" err="1">
                <a:solidFill>
                  <a:schemeClr val="tx1">
                    <a:lumMod val="50000"/>
                    <a:lumOff val="50000"/>
                  </a:schemeClr>
                </a:solidFill>
                <a:ea typeface="Noto Sans" panose="020B0502040504020204" pitchFamily="34" charset="0"/>
                <a:cs typeface="Noto Sans" panose="020B0502040504020204" pitchFamily="34" charset="0"/>
              </a:rPr>
              <a:t>elections@county.gov</a:t>
            </a:r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n-US" sz="1100" dirty="0">
              <a:solidFill>
                <a:schemeClr val="tx1">
                  <a:lumMod val="50000"/>
                  <a:lumOff val="50000"/>
                </a:schemeClr>
              </a:solidFill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856EBA00-6937-1041-A656-9C252F84323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37468" y="2723824"/>
            <a:ext cx="228600" cy="22860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727636CC-02D2-3440-AD79-E51356AA888A}"/>
              </a:ext>
            </a:extLst>
          </p:cNvPr>
          <p:cNvSpPr txBox="1"/>
          <p:nvPr/>
        </p:nvSpPr>
        <p:spPr>
          <a:xfrm>
            <a:off x="666068" y="2672970"/>
            <a:ext cx="14371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Online</a:t>
            </a:r>
          </a:p>
          <a:p>
            <a:r>
              <a:rPr lang="en-US" sz="1000" dirty="0" err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yourwebsite.gov</a:t>
            </a:r>
            <a:endParaRPr lang="en-US" sz="10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n-US" sz="1000" dirty="0">
              <a:solidFill>
                <a:schemeClr val="tx1">
                  <a:lumMod val="50000"/>
                  <a:lumOff val="50000"/>
                </a:schemeClr>
              </a:solidFill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53012530-6714-4549-9B90-D17788AA5E8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7468" y="3204844"/>
            <a:ext cx="228600" cy="228600"/>
          </a:xfrm>
          <a:prstGeom prst="rect">
            <a:avLst/>
          </a:prstGeom>
        </p:spPr>
      </p:pic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567189FA-1E9A-3C48-B817-B642C4F5D4FB}"/>
              </a:ext>
            </a:extLst>
          </p:cNvPr>
          <p:cNvCxnSpPr>
            <a:cxnSpLocks/>
          </p:cNvCxnSpPr>
          <p:nvPr/>
        </p:nvCxnSpPr>
        <p:spPr>
          <a:xfrm>
            <a:off x="5090582" y="3992009"/>
            <a:ext cx="403910" cy="0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FA7E4CE-F9D5-1240-BB28-E7E5DA34DC02}"/>
              </a:ext>
            </a:extLst>
          </p:cNvPr>
          <p:cNvSpPr txBox="1"/>
          <p:nvPr/>
        </p:nvSpPr>
        <p:spPr>
          <a:xfrm>
            <a:off x="5494492" y="3860746"/>
            <a:ext cx="9710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1C4D8D"/>
                </a:solidFill>
              </a:rPr>
              <a:t>Voter IMB with correct STID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D7BF0E05-AE61-AE40-A332-939317557BAA}"/>
              </a:ext>
            </a:extLst>
          </p:cNvPr>
          <p:cNvCxnSpPr>
            <a:cxnSpLocks/>
          </p:cNvCxnSpPr>
          <p:nvPr/>
        </p:nvCxnSpPr>
        <p:spPr>
          <a:xfrm>
            <a:off x="4960220" y="2697369"/>
            <a:ext cx="403910" cy="0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865395B5-A298-ED49-B531-D1B846B3AD6E}"/>
              </a:ext>
            </a:extLst>
          </p:cNvPr>
          <p:cNvSpPr txBox="1"/>
          <p:nvPr/>
        </p:nvSpPr>
        <p:spPr>
          <a:xfrm>
            <a:off x="5364130" y="2566106"/>
            <a:ext cx="13235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1C4D8D"/>
                </a:solidFill>
              </a:rPr>
              <a:t>Add all the ways to request a ballot here.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188DC8F-882C-694E-B0A8-809E5C13E333}"/>
              </a:ext>
            </a:extLst>
          </p:cNvPr>
          <p:cNvCxnSpPr>
            <a:cxnSpLocks/>
          </p:cNvCxnSpPr>
          <p:nvPr/>
        </p:nvCxnSpPr>
        <p:spPr>
          <a:xfrm>
            <a:off x="5090582" y="549687"/>
            <a:ext cx="403910" cy="0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25BF7C3A-AC7F-6847-BE3F-6F71F1C7AE83}"/>
              </a:ext>
            </a:extLst>
          </p:cNvPr>
          <p:cNvSpPr txBox="1"/>
          <p:nvPr/>
        </p:nvSpPr>
        <p:spPr>
          <a:xfrm>
            <a:off x="5494492" y="418424"/>
            <a:ext cx="1153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1C4D8D"/>
                </a:solidFill>
              </a:rPr>
              <a:t>Check postal details with your mail designer.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F92C451-364B-3243-8ED4-2599DE463A45}"/>
              </a:ext>
            </a:extLst>
          </p:cNvPr>
          <p:cNvSpPr/>
          <p:nvPr/>
        </p:nvSpPr>
        <p:spPr>
          <a:xfrm>
            <a:off x="419349" y="7716298"/>
            <a:ext cx="463793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For more information about safe voting, including early voting and Election Day options, visit </a:t>
            </a:r>
            <a:r>
              <a:rPr lang="en-US" sz="1050" dirty="0" err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yourwebsite.com</a:t>
            </a:r>
            <a:endParaRPr lang="en-US" sz="105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endParaRPr lang="en-US" sz="105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3BB7ACC-E99C-E04D-BC8C-C8A0BA66FEC6}"/>
              </a:ext>
            </a:extLst>
          </p:cNvPr>
          <p:cNvSpPr txBox="1"/>
          <p:nvPr/>
        </p:nvSpPr>
        <p:spPr>
          <a:xfrm>
            <a:off x="909502" y="6269887"/>
            <a:ext cx="421245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913"/>
            <a:r>
              <a:rPr lang="en-US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You’ll get your ballot in the mail to mark at home.</a:t>
            </a:r>
            <a:br>
              <a:rPr lang="en-US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</a:br>
            <a:r>
              <a:rPr lang="en-US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Put your voted ballot in the pre-paid return envelope.</a:t>
            </a:r>
            <a:br>
              <a:rPr lang="en-US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</a:br>
            <a:r>
              <a:rPr lang="en-US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Don’t forget to sign the back of the envelope.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AD6C4E9-235C-AD48-8318-198ADD883D56}"/>
              </a:ext>
            </a:extLst>
          </p:cNvPr>
          <p:cNvSpPr txBox="1"/>
          <p:nvPr/>
        </p:nvSpPr>
        <p:spPr>
          <a:xfrm>
            <a:off x="909502" y="6922131"/>
            <a:ext cx="4195011" cy="7771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913"/>
            <a:r>
              <a:rPr lang="en-US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Mail the ballot back to the elections office, postmarked by </a:t>
            </a:r>
            <a:br>
              <a:rPr lang="en-US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</a:br>
            <a:r>
              <a:rPr lang="en-US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Election Day, [date].</a:t>
            </a:r>
          </a:p>
          <a:p>
            <a:pPr marL="61913">
              <a:spcBef>
                <a:spcPts val="300"/>
              </a:spcBef>
            </a:pPr>
            <a:r>
              <a:rPr lang="en-US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Check that your ballot was received at </a:t>
            </a:r>
            <a:r>
              <a:rPr lang="en-US" sz="1050" dirty="0" err="1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yourwebsite.gov</a:t>
            </a:r>
            <a:endParaRPr lang="en-US" sz="105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5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745049E-3B9F-A545-A1CB-8872B90F4416}"/>
              </a:ext>
            </a:extLst>
          </p:cNvPr>
          <p:cNvCxnSpPr>
            <a:cxnSpLocks/>
          </p:cNvCxnSpPr>
          <p:nvPr/>
        </p:nvCxnSpPr>
        <p:spPr>
          <a:xfrm>
            <a:off x="5024352" y="4781553"/>
            <a:ext cx="403910" cy="0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39DB3A4A-19FE-644E-83CA-D4BA8868876E}"/>
              </a:ext>
            </a:extLst>
          </p:cNvPr>
          <p:cNvSpPr txBox="1"/>
          <p:nvPr/>
        </p:nvSpPr>
        <p:spPr>
          <a:xfrm>
            <a:off x="5494492" y="4626681"/>
            <a:ext cx="11662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1C4D8D"/>
                </a:solidFill>
              </a:rPr>
              <a:t>Message on back coordinates with the message on the front. See the next page for some ideas.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2520F900-E60B-524C-A0F0-C904689FAC51}"/>
              </a:ext>
            </a:extLst>
          </p:cNvPr>
          <p:cNvCxnSpPr>
            <a:cxnSpLocks/>
          </p:cNvCxnSpPr>
          <p:nvPr/>
        </p:nvCxnSpPr>
        <p:spPr>
          <a:xfrm>
            <a:off x="482528" y="8303332"/>
            <a:ext cx="0" cy="369331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73D46194-376D-2E46-895D-A5D60677D811}"/>
              </a:ext>
            </a:extLst>
          </p:cNvPr>
          <p:cNvSpPr txBox="1"/>
          <p:nvPr/>
        </p:nvSpPr>
        <p:spPr>
          <a:xfrm>
            <a:off x="482528" y="8541399"/>
            <a:ext cx="1779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1C4D8D"/>
                </a:solidFill>
              </a:rPr>
              <a:t>Keep the text large: it’s easier to read and makes it seem simpler.</a:t>
            </a:r>
          </a:p>
          <a:p>
            <a:r>
              <a:rPr lang="en-US" sz="800" dirty="0">
                <a:solidFill>
                  <a:srgbClr val="1C4D8D"/>
                </a:solidFill>
              </a:rPr>
              <a:t>Resist the urge to add to much info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EFD61DB-13B7-2B4D-B45C-D714966CCE41}"/>
              </a:ext>
            </a:extLst>
          </p:cNvPr>
          <p:cNvCxnSpPr>
            <a:cxnSpLocks/>
          </p:cNvCxnSpPr>
          <p:nvPr/>
        </p:nvCxnSpPr>
        <p:spPr>
          <a:xfrm>
            <a:off x="4954105" y="1710609"/>
            <a:ext cx="403910" cy="0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6336FE87-5568-4C49-9590-6BF4F5A55F21}"/>
              </a:ext>
            </a:extLst>
          </p:cNvPr>
          <p:cNvSpPr txBox="1"/>
          <p:nvPr/>
        </p:nvSpPr>
        <p:spPr>
          <a:xfrm>
            <a:off x="5358015" y="1579346"/>
            <a:ext cx="12013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1C4D8D"/>
                </a:solidFill>
              </a:rPr>
              <a:t>Call to action with election date  on the front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FE605577-50FC-CE4B-A614-0E2677FDCADE}"/>
              </a:ext>
            </a:extLst>
          </p:cNvPr>
          <p:cNvSpPr txBox="1"/>
          <p:nvPr/>
        </p:nvSpPr>
        <p:spPr>
          <a:xfrm>
            <a:off x="968051" y="5794901"/>
            <a:ext cx="42124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113" lvl="1"/>
            <a:r>
              <a:rPr lang="en-US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Complete a request form at </a:t>
            </a:r>
            <a:r>
              <a:rPr lang="en-US" sz="1050" b="1" dirty="0" err="1">
                <a:solidFill>
                  <a:srgbClr val="1C4D8D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yourwebsite.gov</a:t>
            </a:r>
            <a:r>
              <a:rPr lang="en-US" sz="1050" b="1" dirty="0">
                <a:solidFill>
                  <a:srgbClr val="1C4D8D"/>
                </a:solidFill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</a:t>
            </a:r>
            <a:r>
              <a:rPr lang="en-US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by [date]</a:t>
            </a:r>
            <a:br>
              <a:rPr lang="en-US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</a:br>
            <a:r>
              <a:rPr lang="en-US" sz="105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Or, call your county clerk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729065A-6299-3A4B-9EBC-1EB0C7D5D319}"/>
              </a:ext>
            </a:extLst>
          </p:cNvPr>
          <p:cNvCxnSpPr>
            <a:cxnSpLocks/>
          </p:cNvCxnSpPr>
          <p:nvPr/>
        </p:nvCxnSpPr>
        <p:spPr>
          <a:xfrm>
            <a:off x="4978546" y="7362071"/>
            <a:ext cx="403910" cy="0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ectangle 60">
            <a:extLst>
              <a:ext uri="{FF2B5EF4-FFF2-40B4-BE49-F238E27FC236}">
                <a16:creationId xmlns:a16="http://schemas.microsoft.com/office/drawing/2014/main" id="{E20326A8-5D89-5949-B6CA-C3C69B9B1D9B}"/>
              </a:ext>
            </a:extLst>
          </p:cNvPr>
          <p:cNvSpPr/>
          <p:nvPr/>
        </p:nvSpPr>
        <p:spPr>
          <a:xfrm>
            <a:off x="386420" y="8096480"/>
            <a:ext cx="4637932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 Twitter   Facebook    Instagram    Email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7788866A-B2BC-7145-8740-3CDC6ACADF61}"/>
              </a:ext>
            </a:extLst>
          </p:cNvPr>
          <p:cNvCxnSpPr>
            <a:cxnSpLocks/>
          </p:cNvCxnSpPr>
          <p:nvPr/>
        </p:nvCxnSpPr>
        <p:spPr>
          <a:xfrm>
            <a:off x="5074608" y="8282569"/>
            <a:ext cx="403910" cy="0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D412850D-6396-B548-8B7E-96FC0102812F}"/>
              </a:ext>
            </a:extLst>
          </p:cNvPr>
          <p:cNvCxnSpPr>
            <a:cxnSpLocks/>
          </p:cNvCxnSpPr>
          <p:nvPr/>
        </p:nvCxnSpPr>
        <p:spPr>
          <a:xfrm>
            <a:off x="4951432" y="2191291"/>
            <a:ext cx="403910" cy="0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39986204-1482-A94B-BEB6-0525B1DFB0D7}"/>
              </a:ext>
            </a:extLst>
          </p:cNvPr>
          <p:cNvSpPr txBox="1"/>
          <p:nvPr/>
        </p:nvSpPr>
        <p:spPr>
          <a:xfrm>
            <a:off x="5355342" y="2060028"/>
            <a:ext cx="1326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1C4D8D"/>
                </a:solidFill>
              </a:rPr>
              <a:t>Suggest a date early enough to receive the ballot in time. </a:t>
            </a:r>
          </a:p>
        </p:txBody>
      </p: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D13A8514-457F-914F-8DED-CAF35D963480}"/>
              </a:ext>
            </a:extLst>
          </p:cNvPr>
          <p:cNvCxnSpPr>
            <a:cxnSpLocks/>
          </p:cNvCxnSpPr>
          <p:nvPr/>
        </p:nvCxnSpPr>
        <p:spPr>
          <a:xfrm>
            <a:off x="5103224" y="961379"/>
            <a:ext cx="403910" cy="0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C44A2AA5-A15C-3C4C-B52F-915C1D3CCB32}"/>
              </a:ext>
            </a:extLst>
          </p:cNvPr>
          <p:cNvSpPr txBox="1"/>
          <p:nvPr/>
        </p:nvSpPr>
        <p:spPr>
          <a:xfrm>
            <a:off x="5507134" y="830116"/>
            <a:ext cx="11536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1C4D8D"/>
                </a:solidFill>
              </a:rPr>
              <a:t>Use return service corrections to help clean your voter list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8F04B432-103D-6943-8AF2-5316511194B7}"/>
              </a:ext>
            </a:extLst>
          </p:cNvPr>
          <p:cNvSpPr txBox="1"/>
          <p:nvPr/>
        </p:nvSpPr>
        <p:spPr>
          <a:xfrm>
            <a:off x="5436053" y="7128550"/>
            <a:ext cx="13300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1C4D8D"/>
                </a:solidFill>
              </a:rPr>
              <a:t>Use short URLs so they are easy to type. </a:t>
            </a:r>
            <a:br>
              <a:rPr lang="en-US" sz="800" dirty="0">
                <a:solidFill>
                  <a:srgbClr val="1C4D8D"/>
                </a:solidFill>
              </a:rPr>
            </a:br>
            <a:r>
              <a:rPr lang="en-US" sz="800" dirty="0">
                <a:solidFill>
                  <a:srgbClr val="1C4D8D"/>
                </a:solidFill>
              </a:rPr>
              <a:t>Get right to the form or the ballot request page..</a:t>
            </a:r>
          </a:p>
          <a:p>
            <a:r>
              <a:rPr lang="en-US" sz="800" dirty="0">
                <a:solidFill>
                  <a:srgbClr val="1C4D8D"/>
                </a:solidFill>
              </a:rPr>
              <a:t>Use the home page only if there is a prominent link. 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776D69C5-B1E1-8947-B964-946117B7A930}"/>
              </a:ext>
            </a:extLst>
          </p:cNvPr>
          <p:cNvCxnSpPr>
            <a:cxnSpLocks/>
          </p:cNvCxnSpPr>
          <p:nvPr/>
        </p:nvCxnSpPr>
        <p:spPr>
          <a:xfrm>
            <a:off x="5023855" y="5666130"/>
            <a:ext cx="403910" cy="0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69FA3F14-B0F0-7643-B375-B875F4B341CF}"/>
              </a:ext>
            </a:extLst>
          </p:cNvPr>
          <p:cNvSpPr txBox="1"/>
          <p:nvPr/>
        </p:nvSpPr>
        <p:spPr>
          <a:xfrm>
            <a:off x="5494492" y="5476240"/>
            <a:ext cx="116626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1C4D8D"/>
                </a:solidFill>
              </a:rPr>
              <a:t>Tell voters how vote by mail works:</a:t>
            </a:r>
            <a:br>
              <a:rPr lang="en-US" sz="800" dirty="0">
                <a:solidFill>
                  <a:srgbClr val="1C4D8D"/>
                </a:solidFill>
              </a:rPr>
            </a:br>
            <a:endParaRPr lang="en-US" sz="800" dirty="0">
              <a:solidFill>
                <a:srgbClr val="1C4D8D"/>
              </a:solidFill>
            </a:endParaRPr>
          </a:p>
          <a:p>
            <a:r>
              <a:rPr lang="en-US" sz="800" dirty="0">
                <a:solidFill>
                  <a:srgbClr val="1C4D8D"/>
                </a:solidFill>
              </a:rPr>
              <a:t>Provide a short summary of the process with all the important touchpoints. </a:t>
            </a:r>
          </a:p>
          <a:p>
            <a:endParaRPr lang="en-US" sz="800" dirty="0">
              <a:solidFill>
                <a:srgbClr val="1C4D8D"/>
              </a:solidFill>
            </a:endParaRPr>
          </a:p>
          <a:p>
            <a:r>
              <a:rPr lang="en-US" sz="800" dirty="0">
                <a:solidFill>
                  <a:srgbClr val="1C4D8D"/>
                </a:solidFill>
              </a:rPr>
              <a:t>Make sure all the details are right for your state.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D73A0CCE-FB21-0C44-9D1C-2D423FB227F7}"/>
              </a:ext>
            </a:extLst>
          </p:cNvPr>
          <p:cNvSpPr txBox="1"/>
          <p:nvPr/>
        </p:nvSpPr>
        <p:spPr>
          <a:xfrm>
            <a:off x="5481850" y="8165308"/>
            <a:ext cx="11662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1C4D8D"/>
                </a:solidFill>
              </a:rPr>
              <a:t>Include all your important voter information social media here.</a:t>
            </a:r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5FA542B1-C7B0-424D-83C2-56ADC39E4981}"/>
              </a:ext>
            </a:extLst>
          </p:cNvPr>
          <p:cNvCxnSpPr>
            <a:cxnSpLocks/>
          </p:cNvCxnSpPr>
          <p:nvPr/>
        </p:nvCxnSpPr>
        <p:spPr>
          <a:xfrm>
            <a:off x="2697836" y="8299642"/>
            <a:ext cx="0" cy="369331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903B8334-5072-9745-823B-364A0831DF8F}"/>
              </a:ext>
            </a:extLst>
          </p:cNvPr>
          <p:cNvSpPr txBox="1"/>
          <p:nvPr/>
        </p:nvSpPr>
        <p:spPr>
          <a:xfrm>
            <a:off x="2697836" y="8537709"/>
            <a:ext cx="177969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1C4D8D"/>
                </a:solidFill>
              </a:rPr>
              <a:t>We used the free font Noto Sans</a:t>
            </a:r>
          </a:p>
          <a:p>
            <a:r>
              <a:rPr lang="en-US" sz="800" dirty="0">
                <a:hlinkClick r:id="rId10"/>
              </a:rPr>
              <a:t>https://www.google.com/get/noto/</a:t>
            </a:r>
            <a:endParaRPr lang="en-US" sz="800" dirty="0">
              <a:solidFill>
                <a:srgbClr val="1C4D8D"/>
              </a:solidFill>
            </a:endParaRP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8DF0EB74-E518-344E-B610-EC0F3B0A2526}"/>
              </a:ext>
            </a:extLst>
          </p:cNvPr>
          <p:cNvCxnSpPr>
            <a:cxnSpLocks/>
          </p:cNvCxnSpPr>
          <p:nvPr/>
        </p:nvCxnSpPr>
        <p:spPr>
          <a:xfrm>
            <a:off x="4995922" y="3258684"/>
            <a:ext cx="403910" cy="0"/>
          </a:xfrm>
          <a:prstGeom prst="straightConnector1">
            <a:avLst/>
          </a:prstGeom>
          <a:ln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F79DE0FD-07EC-444C-A855-CF96C5D6A5AC}"/>
              </a:ext>
            </a:extLst>
          </p:cNvPr>
          <p:cNvSpPr txBox="1"/>
          <p:nvPr/>
        </p:nvSpPr>
        <p:spPr>
          <a:xfrm>
            <a:off x="5399832" y="3127421"/>
            <a:ext cx="13235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rgbClr val="1C4D8D"/>
                </a:solidFill>
              </a:rPr>
              <a:t>The images are free from the civic icons library on </a:t>
            </a:r>
            <a:r>
              <a:rPr lang="en-US" sz="800" dirty="0" err="1">
                <a:solidFill>
                  <a:srgbClr val="1C4D8D"/>
                </a:solidFill>
              </a:rPr>
              <a:t>ElectionTools.org</a:t>
            </a:r>
            <a:r>
              <a:rPr lang="en-US" sz="800" dirty="0">
                <a:solidFill>
                  <a:srgbClr val="1C4D8D"/>
                </a:solidFill>
              </a:rPr>
              <a:t> </a:t>
            </a:r>
          </a:p>
          <a:p>
            <a:endParaRPr lang="en-US" sz="800" dirty="0">
              <a:solidFill>
                <a:srgbClr val="1C4D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3489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F33F4-5E5C-AC46-B296-F91EBFA99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124651"/>
            <a:ext cx="5915025" cy="630764"/>
          </a:xfrm>
        </p:spPr>
        <p:txBody>
          <a:bodyPr>
            <a:normAutofit/>
          </a:bodyPr>
          <a:lstStyle/>
          <a:p>
            <a:r>
              <a:rPr lang="en-US" dirty="0"/>
              <a:t>Coordinate the calls-to-action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4ED631-49D2-234F-9420-9A3D722E2CCF}"/>
              </a:ext>
            </a:extLst>
          </p:cNvPr>
          <p:cNvSpPr txBox="1"/>
          <p:nvPr/>
        </p:nvSpPr>
        <p:spPr>
          <a:xfrm>
            <a:off x="471488" y="2087186"/>
            <a:ext cx="191611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Be ready to vote in the Month XX Primary Election</a:t>
            </a:r>
          </a:p>
          <a:p>
            <a:endParaRPr lang="en-US" sz="1400" b="1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en-US" sz="12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Request your absentee ballot by Month XX</a:t>
            </a:r>
          </a:p>
          <a:p>
            <a:endParaRPr lang="en-US" sz="1400" b="1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86896CE-CFAB-074E-8533-067ED80CF216}"/>
              </a:ext>
            </a:extLst>
          </p:cNvPr>
          <p:cNvSpPr/>
          <p:nvPr/>
        </p:nvSpPr>
        <p:spPr>
          <a:xfrm>
            <a:off x="2957513" y="2087186"/>
            <a:ext cx="3429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You can vote safely in the Month XX Election</a:t>
            </a:r>
            <a:endParaRPr lang="en-US" sz="1100" b="1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E39F34D-94D6-0C4E-8AC7-0189D4E11E5D}"/>
              </a:ext>
            </a:extLst>
          </p:cNvPr>
          <p:cNvSpPr/>
          <p:nvPr/>
        </p:nvSpPr>
        <p:spPr>
          <a:xfrm>
            <a:off x="2957513" y="2610406"/>
            <a:ext cx="3429000" cy="6771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All voters can vote with an absentee ballot…no excuse needed. </a:t>
            </a:r>
          </a:p>
          <a:p>
            <a:endParaRPr lang="en-US" sz="1400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E0C92F-129D-DF4B-8FFD-B7E6844079B3}"/>
              </a:ext>
            </a:extLst>
          </p:cNvPr>
          <p:cNvSpPr/>
          <p:nvPr/>
        </p:nvSpPr>
        <p:spPr>
          <a:xfrm>
            <a:off x="471488" y="1379300"/>
            <a:ext cx="19161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Helvetica" pitchFamily="2" charset="0"/>
              </a:rPr>
              <a:t>Address side</a:t>
            </a:r>
          </a:p>
          <a:p>
            <a:endParaRPr lang="en-US" b="1" dirty="0">
              <a:latin typeface="Helvetica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110336C-678F-8F4C-A4B9-1432EA38FA38}"/>
              </a:ext>
            </a:extLst>
          </p:cNvPr>
          <p:cNvSpPr/>
          <p:nvPr/>
        </p:nvSpPr>
        <p:spPr>
          <a:xfrm>
            <a:off x="2957513" y="1365033"/>
            <a:ext cx="342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>
                <a:latin typeface="Helvetica" pitchFamily="2" charset="0"/>
              </a:rPr>
              <a:t>Message side</a:t>
            </a:r>
          </a:p>
          <a:p>
            <a:endParaRPr lang="en-US" b="1" dirty="0">
              <a:latin typeface="Helvetica" pitchFamily="2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E9D07A7-0BA3-C045-83D3-A0CF8DC6EF17}"/>
              </a:ext>
            </a:extLst>
          </p:cNvPr>
          <p:cNvCxnSpPr/>
          <p:nvPr/>
        </p:nvCxnSpPr>
        <p:spPr>
          <a:xfrm>
            <a:off x="471488" y="1854200"/>
            <a:ext cx="5726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B184A16-F63E-2C44-9F5F-EB983EED68AF}"/>
              </a:ext>
            </a:extLst>
          </p:cNvPr>
          <p:cNvCxnSpPr/>
          <p:nvPr/>
        </p:nvCxnSpPr>
        <p:spPr>
          <a:xfrm>
            <a:off x="471488" y="3467100"/>
            <a:ext cx="5726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31C0B25B-4BB5-C144-85D6-0CD0B5E87397}"/>
              </a:ext>
            </a:extLst>
          </p:cNvPr>
          <p:cNvSpPr txBox="1"/>
          <p:nvPr/>
        </p:nvSpPr>
        <p:spPr>
          <a:xfrm>
            <a:off x="471488" y="3713321"/>
            <a:ext cx="191611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Vote safely in the Month XX Primary Election</a:t>
            </a:r>
          </a:p>
          <a:p>
            <a:endParaRPr lang="en-US" sz="1400" b="1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en-US" sz="12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Request your absentee ballot by Month XX </a:t>
            </a:r>
          </a:p>
          <a:p>
            <a:endParaRPr lang="en-US" sz="1400" b="1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F0383E0-AFA9-5C43-A47E-82638E40737F}"/>
              </a:ext>
            </a:extLst>
          </p:cNvPr>
          <p:cNvSpPr/>
          <p:nvPr/>
        </p:nvSpPr>
        <p:spPr>
          <a:xfrm>
            <a:off x="2957513" y="3700085"/>
            <a:ext cx="3429000" cy="141577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Get your absentee ballot and vote from your kitchen table</a:t>
            </a:r>
          </a:p>
          <a:p>
            <a:endParaRPr lang="en-US" sz="1400" b="1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en-US" sz="11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For the Month XX Primary Election, all voters can use an absentee ballot. No excuse needed and signing up just takes minutes.</a:t>
            </a:r>
          </a:p>
          <a:p>
            <a:endParaRPr lang="en-US" sz="1100" b="1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F5EDF14-5333-404B-B770-4FFBC467511E}"/>
              </a:ext>
            </a:extLst>
          </p:cNvPr>
          <p:cNvCxnSpPr/>
          <p:nvPr/>
        </p:nvCxnSpPr>
        <p:spPr>
          <a:xfrm>
            <a:off x="471488" y="5274262"/>
            <a:ext cx="5726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C7105355-BEDD-B949-9B39-D46BD7E14C19}"/>
              </a:ext>
            </a:extLst>
          </p:cNvPr>
          <p:cNvSpPr/>
          <p:nvPr/>
        </p:nvSpPr>
        <p:spPr>
          <a:xfrm>
            <a:off x="471488" y="7389674"/>
            <a:ext cx="6157912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No mention of the change of date – don’t confuse the issue: this is to tell people what to do.</a:t>
            </a:r>
          </a:p>
          <a:p>
            <a:pPr marL="171450" indent="-171450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2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“Safe” not COVID-19 or pandemic. I think everyone knows what’s going on. </a:t>
            </a:r>
          </a:p>
          <a:p>
            <a:pPr>
              <a:spcAft>
                <a:spcPts val="300"/>
              </a:spcAft>
            </a:pPr>
            <a:endParaRPr lang="en-US" sz="120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63265B-E5A4-EA4C-A166-20D5AC66BF2A}"/>
              </a:ext>
            </a:extLst>
          </p:cNvPr>
          <p:cNvSpPr txBox="1"/>
          <p:nvPr/>
        </p:nvSpPr>
        <p:spPr>
          <a:xfrm>
            <a:off x="471488" y="5498424"/>
            <a:ext cx="191611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Vote from home in the Month XX Primary Election</a:t>
            </a:r>
          </a:p>
          <a:p>
            <a:endParaRPr lang="en-US" sz="1400" b="1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en-US" sz="12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Request your absentee ballot by Month XX</a:t>
            </a:r>
          </a:p>
          <a:p>
            <a:endParaRPr lang="en-US" sz="1400" b="1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44BE88-3258-5747-BF35-96FC8FAFA940}"/>
              </a:ext>
            </a:extLst>
          </p:cNvPr>
          <p:cNvSpPr/>
          <p:nvPr/>
        </p:nvSpPr>
        <p:spPr>
          <a:xfrm>
            <a:off x="2957513" y="5485188"/>
            <a:ext cx="3429000" cy="141577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b="1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Help make this a safe election for everyone.</a:t>
            </a:r>
          </a:p>
          <a:p>
            <a:endParaRPr lang="en-US" sz="1400" b="1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  <a:p>
            <a:r>
              <a:rPr lang="en-US" sz="11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For the Month XX Primary Election, all voters can use an absentee ballot. No excuse needed and signing up just takes minutes.</a:t>
            </a:r>
          </a:p>
          <a:p>
            <a:endParaRPr lang="en-US" sz="1100" b="1" dirty="0">
              <a:latin typeface="Noto Sans" panose="020B0502040504020204" pitchFamily="34" charset="0"/>
              <a:ea typeface="Noto Sans" panose="020B0502040504020204" pitchFamily="34" charset="0"/>
              <a:cs typeface="Noto Sans" panose="020B0502040504020204" pitchFamily="34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B99E02EA-E469-6A45-AEB7-0CB1C7295E1B}"/>
              </a:ext>
            </a:extLst>
          </p:cNvPr>
          <p:cNvCxnSpPr/>
          <p:nvPr/>
        </p:nvCxnSpPr>
        <p:spPr>
          <a:xfrm>
            <a:off x="471488" y="7059365"/>
            <a:ext cx="5726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A44BC417-9C2A-974A-BA2F-D725C7A069D9}"/>
              </a:ext>
            </a:extLst>
          </p:cNvPr>
          <p:cNvSpPr/>
          <p:nvPr/>
        </p:nvSpPr>
        <p:spPr>
          <a:xfrm>
            <a:off x="471488" y="779136"/>
            <a:ext cx="6157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sz="12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Focus one on safety, the other on convenience and voter options. </a:t>
            </a:r>
            <a:br>
              <a:rPr lang="en-US" sz="12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</a:br>
            <a:r>
              <a:rPr lang="en-US" sz="1200" dirty="0">
                <a:latin typeface="Noto Sans" panose="020B0502040504020204" pitchFamily="34" charset="0"/>
                <a:ea typeface="Noto Sans" panose="020B0502040504020204" pitchFamily="34" charset="0"/>
                <a:cs typeface="Noto Sans" panose="020B0502040504020204" pitchFamily="34" charset="0"/>
              </a:rPr>
              <a:t>Use these options as a starting point – but coordinate with other messaging.</a:t>
            </a:r>
          </a:p>
        </p:txBody>
      </p:sp>
    </p:spTree>
    <p:extLst>
      <p:ext uri="{BB962C8B-B14F-4D97-AF65-F5344CB8AC3E}">
        <p14:creationId xmlns:p14="http://schemas.microsoft.com/office/powerpoint/2010/main" val="1902787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8546</TotalTime>
  <Words>634</Words>
  <Application>Microsoft Macintosh PowerPoint</Application>
  <PresentationFormat>Letter Paper (8.5x11 in)</PresentationFormat>
  <Paragraphs>71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Noto Sans</vt:lpstr>
      <vt:lpstr>Noto Sans Light</vt:lpstr>
      <vt:lpstr>Noto Sans SemiBold</vt:lpstr>
      <vt:lpstr>Office Theme</vt:lpstr>
      <vt:lpstr>PowerPoint Presentation</vt:lpstr>
      <vt:lpstr>Coordinate the calls-to-action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Whitney Quesenbery</dc:creator>
  <cp:lastModifiedBy>Whitney Quesenbery</cp:lastModifiedBy>
  <cp:revision>22</cp:revision>
  <cp:lastPrinted>2020-05-07T02:44:53Z</cp:lastPrinted>
  <dcterms:created xsi:type="dcterms:W3CDTF">2020-04-27T12:27:36Z</dcterms:created>
  <dcterms:modified xsi:type="dcterms:W3CDTF">2020-05-07T02:45:05Z</dcterms:modified>
</cp:coreProperties>
</file>