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7315200" cy="9601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hitney Quesenbery" initials="WQ" lastIdx="7" clrIdx="0"/>
  <p:cmAuthor id="2" name="Colin MacArthur" initials="CM" lastIdx="4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1F4489"/>
    <a:srgbClr val="724D6E"/>
    <a:srgbClr val="0432FF"/>
    <a:srgbClr val="000000"/>
    <a:srgbClr val="4D565E"/>
    <a:srgbClr val="3281B0"/>
    <a:srgbClr val="194597"/>
    <a:srgbClr val="EFF3F7"/>
    <a:srgbClr val="5E68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0"/>
    <p:restoredTop sz="96719" autoAdjust="0"/>
  </p:normalViewPr>
  <p:slideViewPr>
    <p:cSldViewPr snapToGrid="0" snapToObjects="1">
      <p:cViewPr>
        <p:scale>
          <a:sx n="140" d="100"/>
          <a:sy n="140" d="100"/>
        </p:scale>
        <p:origin x="192" y="-1896"/>
      </p:cViewPr>
      <p:guideLst>
        <p:guide orient="horz" pos="3024"/>
        <p:guide pos="23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commentAuthors" Target="commentAuthors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2FE88-B22B-8E4D-848F-90977E7B4C38}" type="datetimeFigureOut">
              <a:rPr lang="en-US"/>
              <a:t>4/13/20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BED47C-59AD-E24D-B5AC-BB7C427C4D4A}" type="slidenum">
              <a:r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9359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422372-B27E-1548-9D84-5CBE2534D908}" type="datetimeFigureOut">
              <a:rPr lang="en-US"/>
              <a:t>4/13/20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4075" y="685800"/>
            <a:ext cx="26098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713703-D750-9D4F-ADAB-C368A0F46C79}" type="slidenum">
              <a:r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868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95E718-098F-BA47-BC78-5AD776ED3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671" y="493433"/>
            <a:ext cx="6310313" cy="399415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15981A5-2ECF-CC4F-A7F3-AC004ECD82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4671" y="4900613"/>
            <a:ext cx="6310313" cy="210026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2246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1E1775-FD1C-7E4F-8A20-A910D47AB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CFB23C8-1A00-AA49-8AFF-A14BF4E8F2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533899"/>
            <a:ext cx="6308725" cy="70901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05732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9CC605-F951-C646-B071-0BF61CB6B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90226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8753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ACEBC26-A700-6D40-A09D-47136B949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511175"/>
            <a:ext cx="6308725" cy="7976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CDF0E68-FCB0-7F40-BF2C-F1057805FE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3238" y="1533899"/>
            <a:ext cx="6308725" cy="70901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92999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9" r:id="rId2"/>
    <p:sldLayoutId id="2147483667" r:id="rId3"/>
    <p:sldLayoutId id="2147483668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5201221" y="6824288"/>
            <a:ext cx="1938909" cy="134283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201221" y="5007176"/>
            <a:ext cx="1938909" cy="134283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202555" y="2761488"/>
            <a:ext cx="1938909" cy="134283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4566" y="6907147"/>
            <a:ext cx="1735455" cy="115697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60458F04-34F1-964D-8E2C-6AE3340817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016" y="126909"/>
            <a:ext cx="1435608" cy="143560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91E09DBC-3CAB-2549-8284-7F4122DAB62F}"/>
              </a:ext>
            </a:extLst>
          </p:cNvPr>
          <p:cNvSpPr txBox="1"/>
          <p:nvPr/>
        </p:nvSpPr>
        <p:spPr>
          <a:xfrm>
            <a:off x="1783080" y="150331"/>
            <a:ext cx="51023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00"/>
                </a:solidFill>
                <a:ea typeface="Noto Sans" panose="020B0502040504020204" pitchFamily="34" charset="0"/>
                <a:cs typeface="Noto Sans" panose="020B0502040504020204" pitchFamily="34" charset="0"/>
              </a:rPr>
              <a:t>There’s a new look for mail-in ballot envelopes in </a:t>
            </a:r>
            <a:r>
              <a:rPr lang="en-US" sz="2800" b="1" dirty="0" smtClean="0">
                <a:solidFill>
                  <a:srgbClr val="000000"/>
                </a:solidFill>
                <a:ea typeface="Noto Sans" panose="020B0502040504020204" pitchFamily="34" charset="0"/>
                <a:cs typeface="Noto Sans" panose="020B0502040504020204" pitchFamily="34" charset="0"/>
              </a:rPr>
              <a:t>[Jurisdiction]</a:t>
            </a:r>
            <a:endParaRPr lang="en-US" sz="2800" b="1" dirty="0">
              <a:solidFill>
                <a:srgbClr val="000000"/>
              </a:solidFill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60A8CC1-65B5-204F-81D8-BAE948A7D8A0}"/>
              </a:ext>
            </a:extLst>
          </p:cNvPr>
          <p:cNvSpPr txBox="1"/>
          <p:nvPr/>
        </p:nvSpPr>
        <p:spPr>
          <a:xfrm>
            <a:off x="1801368" y="1025941"/>
            <a:ext cx="5605272" cy="734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dirty="0">
                <a:solidFill>
                  <a:srgbClr val="000000"/>
                </a:solidFill>
                <a:ea typeface="Noto Sans" panose="020B0502040504020204" pitchFamily="34" charset="0"/>
                <a:cs typeface="Noto Sans" panose="020B0502040504020204" pitchFamily="34" charset="0"/>
              </a:rPr>
              <a:t>H</a:t>
            </a:r>
            <a:r>
              <a:rPr lang="en-US" dirty="0" smtClean="0">
                <a:solidFill>
                  <a:srgbClr val="000000"/>
                </a:solidFill>
                <a:ea typeface="Noto Sans" panose="020B0502040504020204" pitchFamily="34" charset="0"/>
                <a:cs typeface="Noto Sans" panose="020B0502040504020204" pitchFamily="34" charset="0"/>
              </a:rPr>
              <a:t>elp </a:t>
            </a:r>
            <a:r>
              <a:rPr lang="en-US" dirty="0">
                <a:solidFill>
                  <a:srgbClr val="000000"/>
                </a:solidFill>
                <a:ea typeface="Noto Sans" panose="020B0502040504020204" pitchFamily="34" charset="0"/>
                <a:cs typeface="Noto Sans" panose="020B0502040504020204" pitchFamily="34" charset="0"/>
              </a:rPr>
              <a:t>us get ballots delivered to </a:t>
            </a:r>
            <a:r>
              <a:rPr lang="en-US" dirty="0" smtClean="0">
                <a:solidFill>
                  <a:srgbClr val="000000"/>
                </a:solidFill>
                <a:ea typeface="Noto Sans" panose="020B0502040504020204" pitchFamily="34" charset="0"/>
                <a:cs typeface="Noto Sans" panose="020B0502040504020204" pitchFamily="34" charset="0"/>
              </a:rPr>
              <a:t>the voters </a:t>
            </a:r>
            <a:r>
              <a:rPr lang="en-US" dirty="0">
                <a:solidFill>
                  <a:srgbClr val="000000"/>
                </a:solidFill>
                <a:ea typeface="Noto Sans" panose="020B0502040504020204" pitchFamily="34" charset="0"/>
                <a:cs typeface="Noto Sans" panose="020B0502040504020204" pitchFamily="34" charset="0"/>
              </a:rPr>
              <a:t>and back to the elections office – quickly and accurately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E1BBAC99-0AF8-7147-8BBB-A4C4739A7D5A}"/>
              </a:ext>
            </a:extLst>
          </p:cNvPr>
          <p:cNvSpPr txBox="1"/>
          <p:nvPr/>
        </p:nvSpPr>
        <p:spPr>
          <a:xfrm>
            <a:off x="125349" y="8369764"/>
            <a:ext cx="7187184" cy="505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000000"/>
                </a:solidFill>
                <a:ea typeface="Noto Sans" panose="020B0502040504020204" pitchFamily="34" charset="0"/>
                <a:cs typeface="Noto Sans" panose="020B0502040504020204" pitchFamily="34" charset="0"/>
              </a:rPr>
              <a:t>Together we can make the 2020 elections a success.</a:t>
            </a:r>
            <a:endParaRPr lang="en-US" dirty="0">
              <a:solidFill>
                <a:srgbClr val="000000"/>
              </a:solidFill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F8CB1BBF-0051-0D45-930F-BFA7DFEA5054}"/>
              </a:ext>
            </a:extLst>
          </p:cNvPr>
          <p:cNvSpPr txBox="1"/>
          <p:nvPr/>
        </p:nvSpPr>
        <p:spPr>
          <a:xfrm>
            <a:off x="125349" y="2019777"/>
            <a:ext cx="5932932" cy="505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b="1" dirty="0">
                <a:solidFill>
                  <a:srgbClr val="1F4489"/>
                </a:solidFill>
                <a:ea typeface="Noto Sans" panose="020B0502040504020204" pitchFamily="34" charset="0"/>
                <a:cs typeface="Noto Sans" panose="020B0502040504020204" pitchFamily="34" charset="0"/>
              </a:rPr>
              <a:t>Blue envelopes are for delivery to voters</a:t>
            </a:r>
            <a:endParaRPr lang="en-US" b="1" dirty="0">
              <a:solidFill>
                <a:srgbClr val="1F4489"/>
              </a:solidFill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92A82107-95EB-A149-9613-B719D9D654E8}"/>
              </a:ext>
            </a:extLst>
          </p:cNvPr>
          <p:cNvSpPr txBox="1"/>
          <p:nvPr/>
        </p:nvSpPr>
        <p:spPr>
          <a:xfrm>
            <a:off x="125349" y="2508437"/>
            <a:ext cx="4591812" cy="1639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b="1" dirty="0">
                <a:solidFill>
                  <a:srgbClr val="000000"/>
                </a:solidFill>
                <a:ea typeface="Noto Sans" panose="020B0502040504020204" pitchFamily="34" charset="0"/>
                <a:cs typeface="Noto Sans" panose="020B0502040504020204" pitchFamily="34" charset="0"/>
              </a:rPr>
              <a:t>Front of the envelope</a:t>
            </a:r>
          </a:p>
          <a:p>
            <a:pPr marL="285750" indent="-285750">
              <a:lnSpc>
                <a:spcPct val="105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ea typeface="Noto Sans" panose="020B0502040504020204" pitchFamily="34" charset="0"/>
                <a:cs typeface="Noto Sans" panose="020B0502040504020204" pitchFamily="34" charset="0"/>
              </a:rPr>
              <a:t>Look for the </a:t>
            </a:r>
            <a:r>
              <a:rPr lang="en-US" dirty="0">
                <a:solidFill>
                  <a:srgbClr val="1F4489"/>
                </a:solidFill>
                <a:ea typeface="Noto Sans" panose="020B0502040504020204" pitchFamily="34" charset="0"/>
                <a:cs typeface="Noto Sans" panose="020B0502040504020204" pitchFamily="34" charset="0"/>
              </a:rPr>
              <a:t>blue stripe </a:t>
            </a:r>
            <a:r>
              <a:rPr lang="en-US" dirty="0">
                <a:solidFill>
                  <a:srgbClr val="000000"/>
                </a:solidFill>
                <a:ea typeface="Noto Sans" panose="020B0502040504020204" pitchFamily="34" charset="0"/>
                <a:cs typeface="Noto Sans" panose="020B0502040504020204" pitchFamily="34" charset="0"/>
              </a:rPr>
              <a:t/>
            </a:r>
            <a:br>
              <a:rPr lang="en-US" dirty="0">
                <a:solidFill>
                  <a:srgbClr val="000000"/>
                </a:solidFill>
                <a:ea typeface="Noto Sans" panose="020B0502040504020204" pitchFamily="34" charset="0"/>
                <a:cs typeface="Noto Sans" panose="020B0502040504020204" pitchFamily="34" charset="0"/>
              </a:rPr>
            </a:br>
            <a:r>
              <a:rPr lang="en-US" dirty="0">
                <a:solidFill>
                  <a:srgbClr val="000000"/>
                </a:solidFill>
                <a:ea typeface="Noto Sans" panose="020B0502040504020204" pitchFamily="34" charset="0"/>
                <a:cs typeface="Noto Sans" panose="020B0502040504020204" pitchFamily="34" charset="0"/>
              </a:rPr>
              <a:t>on the left side of the envelope.</a:t>
            </a:r>
          </a:p>
          <a:p>
            <a:pPr marL="285750" indent="-285750">
              <a:lnSpc>
                <a:spcPct val="105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ea typeface="Noto Sans" panose="020B0502040504020204" pitchFamily="34" charset="0"/>
                <a:cs typeface="Noto Sans" panose="020B0502040504020204" pitchFamily="34" charset="0"/>
              </a:rPr>
              <a:t>The voter’s delivery address is on the front.</a:t>
            </a:r>
          </a:p>
          <a:p>
            <a:pPr marL="285750" indent="-285750">
              <a:lnSpc>
                <a:spcPct val="105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ea typeface="Noto Sans" panose="020B0502040504020204" pitchFamily="34" charset="0"/>
                <a:cs typeface="Noto Sans" panose="020B0502040504020204" pitchFamily="34" charset="0"/>
              </a:rPr>
              <a:t>The IMB includes an election mail STID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4E280196-BBB6-4B49-95C8-5330416713C6}"/>
              </a:ext>
            </a:extLst>
          </p:cNvPr>
          <p:cNvSpPr txBox="1"/>
          <p:nvPr/>
        </p:nvSpPr>
        <p:spPr>
          <a:xfrm>
            <a:off x="125349" y="4370273"/>
            <a:ext cx="7440168" cy="505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b="1" dirty="0">
                <a:solidFill>
                  <a:srgbClr val="724D6E"/>
                </a:solidFill>
                <a:ea typeface="Noto Sans" panose="020B0502040504020204" pitchFamily="34" charset="0"/>
                <a:cs typeface="Noto Sans" panose="020B0502040504020204" pitchFamily="34" charset="0"/>
              </a:rPr>
              <a:t>Purple envelopes return ballots to the elections office</a:t>
            </a:r>
            <a:endParaRPr lang="en-US" b="1" dirty="0">
              <a:solidFill>
                <a:srgbClr val="724D6E"/>
              </a:solidFill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3DE28D7B-B8F9-A441-AB92-995B451A4016}"/>
              </a:ext>
            </a:extLst>
          </p:cNvPr>
          <p:cNvSpPr txBox="1"/>
          <p:nvPr/>
        </p:nvSpPr>
        <p:spPr>
          <a:xfrm>
            <a:off x="125349" y="4855825"/>
            <a:ext cx="48554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b="1" dirty="0">
                <a:solidFill>
                  <a:srgbClr val="000000"/>
                </a:solidFill>
                <a:ea typeface="Noto Sans" panose="020B0502040504020204" pitchFamily="34" charset="0"/>
                <a:cs typeface="Noto Sans" panose="020B0502040504020204" pitchFamily="34" charset="0"/>
              </a:rPr>
              <a:t>Front of the envelope</a:t>
            </a:r>
          </a:p>
          <a:p>
            <a:pPr marL="285750" indent="-285750">
              <a:lnSpc>
                <a:spcPct val="105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ea typeface="Noto Sans" panose="020B0502040504020204" pitchFamily="34" charset="0"/>
                <a:cs typeface="Noto Sans" panose="020B0502040504020204" pitchFamily="34" charset="0"/>
              </a:rPr>
              <a:t>Look for the </a:t>
            </a:r>
            <a:r>
              <a:rPr lang="en-US" dirty="0">
                <a:solidFill>
                  <a:srgbClr val="724D6E"/>
                </a:solidFill>
                <a:ea typeface="Noto Sans" panose="020B0502040504020204" pitchFamily="34" charset="0"/>
                <a:cs typeface="Noto Sans" panose="020B0502040504020204" pitchFamily="34" charset="0"/>
              </a:rPr>
              <a:t>purple stripe.</a:t>
            </a:r>
            <a:r>
              <a:rPr lang="en-US" dirty="0">
                <a:solidFill>
                  <a:srgbClr val="000000"/>
                </a:solidFill>
                <a:ea typeface="Noto Sans" panose="020B0502040504020204" pitchFamily="34" charset="0"/>
                <a:cs typeface="Noto Sans" panose="020B0502040504020204" pitchFamily="34" charset="0"/>
              </a:rPr>
              <a:t/>
            </a:r>
            <a:br>
              <a:rPr lang="en-US" dirty="0">
                <a:solidFill>
                  <a:srgbClr val="000000"/>
                </a:solidFill>
                <a:ea typeface="Noto Sans" panose="020B0502040504020204" pitchFamily="34" charset="0"/>
                <a:cs typeface="Noto Sans" panose="020B0502040504020204" pitchFamily="34" charset="0"/>
              </a:rPr>
            </a:br>
            <a:r>
              <a:rPr lang="en-US" sz="1600" dirty="0">
                <a:solidFill>
                  <a:srgbClr val="000000"/>
                </a:solidFill>
                <a:ea typeface="Noto Sans" panose="020B0502040504020204" pitchFamily="34" charset="0"/>
                <a:cs typeface="Noto Sans" panose="020B0502040504020204" pitchFamily="34" charset="0"/>
              </a:rPr>
              <a:t>Special elections may use other colors.</a:t>
            </a:r>
          </a:p>
          <a:p>
            <a:pPr marL="285750" indent="-285750">
              <a:lnSpc>
                <a:spcPct val="105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ea typeface="Noto Sans" panose="020B0502040504020204" pitchFamily="34" charset="0"/>
                <a:cs typeface="Noto Sans" panose="020B0502040504020204" pitchFamily="34" charset="0"/>
              </a:rPr>
              <a:t>The elections office address </a:t>
            </a:r>
            <a:br>
              <a:rPr lang="en-US" dirty="0">
                <a:solidFill>
                  <a:srgbClr val="000000"/>
                </a:solidFill>
                <a:ea typeface="Noto Sans" panose="020B0502040504020204" pitchFamily="34" charset="0"/>
                <a:cs typeface="Noto Sans" panose="020B0502040504020204" pitchFamily="34" charset="0"/>
              </a:rPr>
            </a:br>
            <a:r>
              <a:rPr lang="en-US" dirty="0">
                <a:solidFill>
                  <a:srgbClr val="000000"/>
                </a:solidFill>
                <a:ea typeface="Noto Sans" panose="020B0502040504020204" pitchFamily="34" charset="0"/>
                <a:cs typeface="Noto Sans" panose="020B0502040504020204" pitchFamily="34" charset="0"/>
              </a:rPr>
              <a:t>and IMB </a:t>
            </a:r>
            <a:r>
              <a:rPr lang="en-US" dirty="0" smtClean="0">
                <a:solidFill>
                  <a:srgbClr val="000000"/>
                </a:solidFill>
                <a:ea typeface="Noto Sans" panose="020B0502040504020204" pitchFamily="34" charset="0"/>
                <a:cs typeface="Noto Sans" panose="020B0502040504020204" pitchFamily="34" charset="0"/>
              </a:rPr>
              <a:t>area on </a:t>
            </a:r>
            <a:r>
              <a:rPr lang="en-US" dirty="0">
                <a:solidFill>
                  <a:srgbClr val="000000"/>
                </a:solidFill>
                <a:ea typeface="Noto Sans" panose="020B0502040504020204" pitchFamily="34" charset="0"/>
                <a:cs typeface="Noto Sans" panose="020B0502040504020204" pitchFamily="34" charset="0"/>
              </a:rPr>
              <a:t>the front of the envelope.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C16C3F90-F883-614F-9016-463B0114E76B}"/>
              </a:ext>
            </a:extLst>
          </p:cNvPr>
          <p:cNvCxnSpPr>
            <a:cxnSpLocks/>
          </p:cNvCxnSpPr>
          <p:nvPr/>
        </p:nvCxnSpPr>
        <p:spPr>
          <a:xfrm>
            <a:off x="2932981" y="3028298"/>
            <a:ext cx="2240237" cy="0"/>
          </a:xfrm>
          <a:prstGeom prst="straightConnector1">
            <a:avLst/>
          </a:prstGeom>
          <a:ln w="34925">
            <a:solidFill>
              <a:srgbClr val="1F4489"/>
            </a:solidFill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3363CABD-AC9A-804C-A973-3C467665AA01}"/>
              </a:ext>
            </a:extLst>
          </p:cNvPr>
          <p:cNvSpPr txBox="1"/>
          <p:nvPr/>
        </p:nvSpPr>
        <p:spPr>
          <a:xfrm>
            <a:off x="125349" y="6622026"/>
            <a:ext cx="4855464" cy="13111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b="1" dirty="0">
                <a:solidFill>
                  <a:srgbClr val="000000"/>
                </a:solidFill>
                <a:ea typeface="Noto Sans" panose="020B0502040504020204" pitchFamily="34" charset="0"/>
                <a:cs typeface="Noto Sans" panose="020B0502040504020204" pitchFamily="34" charset="0"/>
              </a:rPr>
              <a:t>Back of the envelope</a:t>
            </a:r>
          </a:p>
          <a:p>
            <a:pPr marL="285750" indent="-285750">
              <a:lnSpc>
                <a:spcPct val="105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ea typeface="Noto Sans" panose="020B0502040504020204" pitchFamily="34" charset="0"/>
                <a:cs typeface="Noto Sans" panose="020B0502040504020204" pitchFamily="34" charset="0"/>
              </a:rPr>
              <a:t>This side is for the voter’s use only</a:t>
            </a:r>
          </a:p>
          <a:p>
            <a:pPr marL="285750" indent="-285750">
              <a:lnSpc>
                <a:spcPct val="105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ea typeface="Noto Sans" panose="020B0502040504020204" pitchFamily="34" charset="0"/>
                <a:cs typeface="Noto Sans" panose="020B0502040504020204" pitchFamily="34" charset="0"/>
              </a:rPr>
              <a:t>Do not deliver to the voter’s address </a:t>
            </a:r>
            <a:br>
              <a:rPr lang="en-US" dirty="0">
                <a:solidFill>
                  <a:srgbClr val="000000"/>
                </a:solidFill>
                <a:ea typeface="Noto Sans" panose="020B0502040504020204" pitchFamily="34" charset="0"/>
                <a:cs typeface="Noto Sans" panose="020B0502040504020204" pitchFamily="34" charset="0"/>
              </a:rPr>
            </a:br>
            <a:r>
              <a:rPr lang="en-US" dirty="0">
                <a:solidFill>
                  <a:srgbClr val="000000"/>
                </a:solidFill>
                <a:ea typeface="Noto Sans" panose="020B0502040504020204" pitchFamily="34" charset="0"/>
                <a:cs typeface="Noto Sans" panose="020B0502040504020204" pitchFamily="34" charset="0"/>
              </a:rPr>
              <a:t>on the back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78D3DBAC-9FA9-4948-975F-08558CAC1007}"/>
              </a:ext>
            </a:extLst>
          </p:cNvPr>
          <p:cNvSpPr txBox="1"/>
          <p:nvPr/>
        </p:nvSpPr>
        <p:spPr>
          <a:xfrm>
            <a:off x="6161722" y="7478305"/>
            <a:ext cx="822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C00000"/>
                </a:solidFill>
              </a:rPr>
              <a:t>✘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DBBB436D-E7D2-BD45-A720-50E3F0F72D5E}"/>
              </a:ext>
            </a:extLst>
          </p:cNvPr>
          <p:cNvSpPr txBox="1"/>
          <p:nvPr/>
        </p:nvSpPr>
        <p:spPr>
          <a:xfrm>
            <a:off x="125349" y="8787832"/>
            <a:ext cx="7187184" cy="734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dirty="0">
                <a:solidFill>
                  <a:srgbClr val="000000"/>
                </a:solidFill>
                <a:ea typeface="Noto Sans" panose="020B0502040504020204" pitchFamily="34" charset="0"/>
                <a:cs typeface="Noto Sans" panose="020B0502040504020204" pitchFamily="34" charset="0"/>
              </a:rPr>
              <a:t>Have questions? Contact the Jurisdiction Elections Office at</a:t>
            </a:r>
            <a:br>
              <a:rPr lang="en-US" dirty="0">
                <a:solidFill>
                  <a:srgbClr val="000000"/>
                </a:solidFill>
                <a:ea typeface="Noto Sans" panose="020B0502040504020204" pitchFamily="34" charset="0"/>
                <a:cs typeface="Noto Sans" panose="020B0502040504020204" pitchFamily="34" charset="0"/>
              </a:rPr>
            </a:br>
            <a:r>
              <a:rPr lang="en-US" dirty="0">
                <a:solidFill>
                  <a:srgbClr val="000000"/>
                </a:solidFill>
                <a:ea typeface="Noto Sans" panose="020B0502040504020204" pitchFamily="34" charset="0"/>
                <a:cs typeface="Noto Sans" panose="020B0502040504020204" pitchFamily="34" charset="0"/>
              </a:rPr>
              <a:t>222-555-1234 or </a:t>
            </a:r>
            <a:r>
              <a:rPr lang="en-US" dirty="0" err="1">
                <a:solidFill>
                  <a:srgbClr val="000000"/>
                </a:solidFill>
                <a:ea typeface="Noto Sans" panose="020B0502040504020204" pitchFamily="34" charset="0"/>
                <a:cs typeface="Noto Sans" panose="020B0502040504020204" pitchFamily="34" charset="0"/>
              </a:rPr>
              <a:t>electionmail@jurisdiction.gov</a:t>
            </a:r>
            <a:r>
              <a:rPr lang="en-US" dirty="0">
                <a:solidFill>
                  <a:srgbClr val="000000"/>
                </a:solidFill>
                <a:ea typeface="Noto Sans" panose="020B0502040504020204" pitchFamily="34" charset="0"/>
                <a:cs typeface="Noto Sans" panose="020B0502040504020204" pitchFamily="34" charset="0"/>
              </a:rPr>
              <a:t>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3995" y="2833921"/>
            <a:ext cx="1735455" cy="1187417"/>
          </a:xfrm>
          <a:prstGeom prst="rect">
            <a:avLst/>
          </a:prstGeom>
        </p:spPr>
      </p:pic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xmlns="" id="{E169082F-0D4D-A24D-92BA-DACEEEB4DB8C}"/>
              </a:ext>
            </a:extLst>
          </p:cNvPr>
          <p:cNvCxnSpPr>
            <a:cxnSpLocks/>
          </p:cNvCxnSpPr>
          <p:nvPr/>
        </p:nvCxnSpPr>
        <p:spPr>
          <a:xfrm>
            <a:off x="4719828" y="3603392"/>
            <a:ext cx="1242060" cy="0"/>
          </a:xfrm>
          <a:prstGeom prst="straightConnector1">
            <a:avLst/>
          </a:prstGeom>
          <a:ln w="34925">
            <a:solidFill>
              <a:srgbClr val="1F4489"/>
            </a:solidFill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9" name="Picture 2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3995" y="5080164"/>
            <a:ext cx="1735455" cy="1156970"/>
          </a:xfrm>
          <a:prstGeom prst="rect">
            <a:avLst/>
          </a:prstGeom>
        </p:spPr>
      </p:pic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xmlns="" id="{F7E72AF9-7DA4-B744-A756-7E3B8888FF3A}"/>
              </a:ext>
            </a:extLst>
          </p:cNvPr>
          <p:cNvCxnSpPr>
            <a:cxnSpLocks/>
          </p:cNvCxnSpPr>
          <p:nvPr/>
        </p:nvCxnSpPr>
        <p:spPr>
          <a:xfrm>
            <a:off x="3122762" y="5376179"/>
            <a:ext cx="2050456" cy="0"/>
          </a:xfrm>
          <a:prstGeom prst="straightConnector1">
            <a:avLst/>
          </a:prstGeom>
          <a:ln w="34925">
            <a:solidFill>
              <a:srgbClr val="724D6E"/>
            </a:solidFill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xmlns="" id="{EE458F1F-2F19-BF48-9671-5F21984A69E6}"/>
              </a:ext>
            </a:extLst>
          </p:cNvPr>
          <p:cNvCxnSpPr/>
          <p:nvPr/>
        </p:nvCxnSpPr>
        <p:spPr>
          <a:xfrm>
            <a:off x="4604004" y="6159537"/>
            <a:ext cx="1454277" cy="0"/>
          </a:xfrm>
          <a:prstGeom prst="straightConnector1">
            <a:avLst/>
          </a:prstGeom>
          <a:ln w="34925">
            <a:solidFill>
              <a:srgbClr val="724D6E"/>
            </a:solidFill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xmlns="" id="{EE458F1F-2F19-BF48-9671-5F21984A69E6}"/>
              </a:ext>
            </a:extLst>
          </p:cNvPr>
          <p:cNvCxnSpPr/>
          <p:nvPr/>
        </p:nvCxnSpPr>
        <p:spPr>
          <a:xfrm>
            <a:off x="3122762" y="7663399"/>
            <a:ext cx="2051408" cy="0"/>
          </a:xfrm>
          <a:prstGeom prst="straightConnector1">
            <a:avLst/>
          </a:prstGeom>
          <a:ln w="34925">
            <a:solidFill>
              <a:srgbClr val="724D6E"/>
            </a:solidFill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938273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</TotalTime>
  <Words>103</Words>
  <Application>Microsoft Macintosh PowerPoint</Application>
  <PresentationFormat>Custom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Noto Sans</vt:lpstr>
      <vt:lpstr>Custom Design</vt:lpstr>
      <vt:lpstr>PowerPoint Presentation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Whitney Quesenbery</dc:creator>
  <cp:lastModifiedBy>Maggie Ollove</cp:lastModifiedBy>
  <cp:revision>11</cp:revision>
  <cp:lastPrinted>2020-04-13T20:59:07Z</cp:lastPrinted>
  <dcterms:created xsi:type="dcterms:W3CDTF">2020-03-28T15:19:23Z</dcterms:created>
  <dcterms:modified xsi:type="dcterms:W3CDTF">2020-04-13T21:02:48Z</dcterms:modified>
</cp:coreProperties>
</file>