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3" r:id="rId3"/>
    <p:sldId id="258" r:id="rId4"/>
    <p:sldId id="257" r:id="rId5"/>
    <p:sldId id="272" r:id="rId6"/>
    <p:sldId id="260" r:id="rId7"/>
    <p:sldId id="261" r:id="rId8"/>
    <p:sldId id="262" r:id="rId9"/>
  </p:sldIdLst>
  <p:sldSz cx="6858000" cy="9144000" type="letter"/>
  <p:notesSz cx="9144000" cy="6858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  <p:cmAuthor id="2" name="Kurt Sampsel" initials="MOU" lastIdx="1" clrIdx="1"/>
  <p:cmAuthor id="3" name="Kurt Sampsel" initials="MOU [2]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92C6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13"/>
    <p:restoredTop sz="94690"/>
  </p:normalViewPr>
  <p:slideViewPr>
    <p:cSldViewPr snapToObjects="1" showGuides="1">
      <p:cViewPr varScale="1">
        <p:scale>
          <a:sx n="86" d="100"/>
          <a:sy n="86" d="100"/>
        </p:scale>
        <p:origin x="1074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119" d="100"/>
          <a:sy n="119" d="100"/>
        </p:scale>
        <p:origin x="205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0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DA5F29-85DF-41F9-B2FC-A93D624565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A1A23F-59C6-4A22-B235-3DF8B19D1A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9823-5EC6-4150-9638-D9D1F3BD649F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1C4C10-341A-442D-88B4-BB0FB684A1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9B1BF-071D-4DC0-B5E5-D4695112EB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30265-2A5F-4261-A069-75D88FCAFB7E}" type="slidenum">
              <a:rPr lang="en-US" smtClean="0"/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17537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AA27D-0EE4-7246-A98E-96C3E623E251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03638" y="857250"/>
            <a:ext cx="17367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2F09F-8A63-0B44-9D4C-48553D4F4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08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03638" y="857250"/>
            <a:ext cx="173672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F09F-8A63-0B44-9D4C-48553D4F4F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2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2F09F-8A63-0B44-9D4C-48553D4F4F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54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2F09F-8A63-0B44-9D4C-48553D4F4F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8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2F09F-8A63-0B44-9D4C-48553D4F4F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7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2F09F-8A63-0B44-9D4C-48553D4F4F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53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2F09F-8A63-0B44-9D4C-48553D4F4F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25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2F09F-8A63-0B44-9D4C-48553D4F4F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69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2F09F-8A63-0B44-9D4C-48553D4F4F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20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cket guide 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1582400" y="-9946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582400" y="-9946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 rot="10800000">
            <a:off x="457199" y="418648"/>
            <a:ext cx="5943600" cy="822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 rot="10800000">
            <a:off x="609600" y="6732530"/>
            <a:ext cx="57058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zh-TW" altLang="en-US" sz="6000" b="1" i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面向選民的袖珍 </a:t>
            </a:r>
          </a:p>
          <a:p>
            <a:pPr>
              <a:lnSpc>
                <a:spcPts val="6000"/>
              </a:lnSpc>
            </a:pPr>
            <a:r>
              <a:rPr lang="zh-TW" altLang="en-US" sz="6000" b="1" i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指</a:t>
            </a:r>
            <a:r>
              <a:rPr lang="zh-TW" altLang="en-US" sz="6000" b="1" i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南</a:t>
            </a:r>
          </a:p>
        </p:txBody>
      </p:sp>
    </p:spTree>
    <p:custDataLst>
      <p:tags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ter r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10800000">
            <a:off x="485775" y="7607112"/>
            <a:ext cx="5915025" cy="822960"/>
          </a:xfrm>
          <a:prstGeom prst="rect">
            <a:avLst/>
          </a:prstGeom>
          <a:solidFill>
            <a:srgbClr val="5F5F5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 rot="10800000">
            <a:off x="1219200" y="7741373"/>
            <a:ext cx="5140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選民權利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8588415" y="49423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2160" userDrawn="1">
          <p15:clr>
            <a:srgbClr val="FBAE40"/>
          </p15:clr>
        </p15:guide>
        <p15:guide id="3" orient="horz" pos="551" userDrawn="1">
          <p15:clr>
            <a:srgbClr val="FBAE40"/>
          </p15:clr>
        </p15:guide>
        <p15:guide id="4" orient="horz" pos="2391" userDrawn="1">
          <p15:clr>
            <a:srgbClr val="FBAE40"/>
          </p15:clr>
        </p15:guide>
        <p15:guide id="5" pos="355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ys to v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0" y="777240"/>
            <a:ext cx="5915025" cy="822960"/>
          </a:xfrm>
          <a:prstGeom prst="rect">
            <a:avLst/>
          </a:prstGeom>
          <a:solidFill>
            <a:srgbClr val="5F5F5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33400" y="896112"/>
            <a:ext cx="5140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投票方式</a:t>
            </a:r>
          </a:p>
        </p:txBody>
      </p:sp>
    </p:spTree>
    <p:custDataLst>
      <p:tags r:id="rId1"/>
    </p:custData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0" y="762000"/>
            <a:ext cx="5915025" cy="822960"/>
          </a:xfrm>
          <a:prstGeom prst="rect">
            <a:avLst/>
          </a:prstGeom>
          <a:solidFill>
            <a:srgbClr val="5F5F5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33400" y="880872"/>
            <a:ext cx="5140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截止日期</a:t>
            </a:r>
          </a:p>
        </p:txBody>
      </p:sp>
    </p:spTree>
    <p:custDataLst>
      <p:tags r:id="rId1"/>
    </p:custData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ng your photo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457200" y="777240"/>
            <a:ext cx="5915025" cy="822960"/>
            <a:chOff x="457200" y="777240"/>
            <a:chExt cx="5915025" cy="822960"/>
          </a:xfrm>
        </p:grpSpPr>
        <p:sp>
          <p:nvSpPr>
            <p:cNvPr id="8" name="Rectangle 7"/>
            <p:cNvSpPr/>
            <p:nvPr userDrawn="1"/>
          </p:nvSpPr>
          <p:spPr>
            <a:xfrm>
              <a:off x="457200" y="777240"/>
              <a:ext cx="5915025" cy="822960"/>
            </a:xfrm>
            <a:prstGeom prst="rect">
              <a:avLst/>
            </a:prstGeom>
            <a:solidFill>
              <a:srgbClr val="5F5F5F">
                <a:alpha val="30000"/>
              </a:srgb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35624" y="896112"/>
              <a:ext cx="5140712" cy="58477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charset="0"/>
                </a:rPr>
                <a:t>選民身份證件指南</a:t>
              </a:r>
            </a:p>
          </p:txBody>
        </p:sp>
      </p:grpSp>
    </p:spTree>
    <p:custDataLst>
      <p:tags r:id="rId1"/>
    </p:custDataLst>
  </p:cSld>
  <p:clrMapOvr>
    <a:masterClrMapping/>
  </p:clrMapOvr>
  <p:extLst>
    <p:ext uri="{DCECCB84-F9BA-43D5-87BE-67443E8EF086}">
      <p15:sldGuideLst xmlns:p15="http://schemas.microsoft.com/office/powerpoint/2012/main">
        <p15:guide id="1" pos="4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to expect at the po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" y="762000"/>
            <a:ext cx="5915025" cy="822960"/>
          </a:xfrm>
          <a:prstGeom prst="rect">
            <a:avLst/>
          </a:prstGeom>
          <a:solidFill>
            <a:srgbClr val="5F5F5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33400" y="880872"/>
            <a:ext cx="5823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在投票站進行的事項</a:t>
            </a:r>
          </a:p>
        </p:txBody>
      </p:sp>
    </p:spTree>
    <p:custDataLst>
      <p:tags r:id="rId1"/>
    </p:custData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w to mark a bal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" y="762000"/>
            <a:ext cx="5915025" cy="822960"/>
          </a:xfrm>
          <a:prstGeom prst="rect">
            <a:avLst/>
          </a:prstGeom>
          <a:solidFill>
            <a:srgbClr val="5F5F5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880872"/>
            <a:ext cx="5140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如何標記一張選票</a:t>
            </a:r>
          </a:p>
        </p:txBody>
      </p:sp>
    </p:spTree>
    <p:custDataLst>
      <p:tags r:id="rId1"/>
    </p:custDataLst>
  </p:cSld>
  <p:clrMapOvr>
    <a:masterClrMapping/>
  </p:clrMapOvr>
  <p:extLst>
    <p:ext uri="{DCECCB84-F9BA-43D5-87BE-67443E8EF086}">
      <p15:sldGuideLst xmlns:p15="http://schemas.microsoft.com/office/powerpoint/2012/main">
        <p15:guide id="1" pos="307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ssible vo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57200" y="762000"/>
            <a:ext cx="5915025" cy="822960"/>
          </a:xfrm>
          <a:prstGeom prst="rect">
            <a:avLst/>
          </a:prstGeom>
          <a:solidFill>
            <a:srgbClr val="5F5F5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74288" y="880872"/>
            <a:ext cx="5140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可使用的投票方式</a:t>
            </a:r>
          </a:p>
        </p:txBody>
      </p:sp>
    </p:spTree>
    <p:custDataLst>
      <p:tags r:id="rId1"/>
    </p:custData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041B7-EBF0-0840-9EC7-D2B846EDEDC8}" type="datetime1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1D23A-D002-A245-A77A-130369860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7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5" r:id="rId3"/>
    <p:sldLayoutId id="2147483674" r:id="rId4"/>
    <p:sldLayoutId id="2147483681" r:id="rId5"/>
    <p:sldLayoutId id="2147483680" r:id="rId6"/>
    <p:sldLayoutId id="2147483679" r:id="rId7"/>
    <p:sldLayoutId id="2147483677" r:id="rId8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582400" y="-9946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 rot="10800000">
            <a:off x="646230" y="5532179"/>
            <a:ext cx="5646814" cy="4936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defRPr/>
            </a:pPr>
            <a:r>
              <a:rPr lang="zh-TW" dirty="0"/>
              <a:t>2018年大選</a:t>
            </a:r>
          </a:p>
        </p:txBody>
      </p:sp>
      <p:sp>
        <p:nvSpPr>
          <p:cNvPr id="18" name="Content Placeholder 11"/>
          <p:cNvSpPr txBox="1">
            <a:spLocks/>
          </p:cNvSpPr>
          <p:nvPr/>
        </p:nvSpPr>
        <p:spPr>
          <a:xfrm rot="10800000">
            <a:off x="535806" y="4988762"/>
            <a:ext cx="5669226" cy="35143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zh-TW" dirty="0"/>
              <a:t>countyelections.org • (555) 555-5555 • </a:t>
            </a:r>
            <a:r>
              <a:rPr 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聽障人士專用號碼</a:t>
            </a:r>
            <a:r>
              <a:rPr lang="zh-TW" dirty="0"/>
              <a:t>555 </a:t>
            </a:r>
          </a:p>
        </p:txBody>
      </p:sp>
      <p:sp>
        <p:nvSpPr>
          <p:cNvPr id="21" name="TextBox 20"/>
          <p:cNvSpPr txBox="1"/>
          <p:nvPr/>
        </p:nvSpPr>
        <p:spPr>
          <a:xfrm rot="10800000">
            <a:off x="675466" y="5965770"/>
            <a:ext cx="5617578" cy="54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縣選舉委員會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5004">
            <a:off x="991902" y="875066"/>
            <a:ext cx="3657600" cy="3657600"/>
          </a:xfrm>
          <a:prstGeom prst="rect">
            <a:avLst/>
          </a:prstGeom>
        </p:spPr>
      </p:pic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4DEB5A31-0164-466A-A66D-54A1D6DDCA47}"/>
              </a:ext>
            </a:extLst>
          </p:cNvPr>
          <p:cNvSpPr txBox="1">
            <a:spLocks/>
          </p:cNvSpPr>
          <p:nvPr/>
        </p:nvSpPr>
        <p:spPr>
          <a:xfrm rot="10800000">
            <a:off x="535805" y="-629090"/>
            <a:ext cx="4468298" cy="35143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dirty="0">
                <a:solidFill>
                  <a:srgbClr val="FF0000"/>
                </a:solidFill>
              </a:rPr>
              <a:t>- 縣 – 選舉委員會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0195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88415" y="49423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811D9C-F798-4715-98F2-6D34DACC729B}"/>
              </a:ext>
            </a:extLst>
          </p:cNvPr>
          <p:cNvSpPr txBox="1"/>
          <p:nvPr/>
        </p:nvSpPr>
        <p:spPr>
          <a:xfrm rot="10800000">
            <a:off x="457200" y="511846"/>
            <a:ext cx="591502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sz="20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若依據法律，您符合投票資格，則無法否決您的投票權</a:t>
            </a:r>
            <a:r>
              <a:rPr lang="zh-TW" sz="2000" baseline="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。</a:t>
            </a:r>
          </a:p>
          <a:p>
            <a:pPr algn="just"/>
            <a:endParaRPr lang="en-US" sz="200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" charset="0"/>
            </a:endParaRPr>
          </a:p>
          <a:p>
            <a:pPr algn="just"/>
            <a:r>
              <a:rPr 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您擁有以下方面的權利：</a:t>
            </a:r>
          </a:p>
          <a:p>
            <a:pPr algn="just"/>
            <a:endParaRPr lang="en-US" sz="14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若在選舉日前至少22天已按照當前地址登記，則擁有投票權</a:t>
            </a:r>
          </a:p>
          <a:p>
            <a:pPr marL="342900" indent="-342900" algn="just">
              <a:buFont typeface="Arial" charset="0"/>
              <a:buChar char="•"/>
            </a:pPr>
            <a:endParaRPr lang="en-US" sz="160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可向任何選舉官員尋求幫助</a:t>
            </a:r>
          </a:p>
          <a:p>
            <a:pPr marL="342900" indent="-342900" algn="just">
              <a:buFont typeface="Arial" charset="0"/>
              <a:buChar char="•"/>
            </a:pPr>
            <a:endParaRPr lang="en-US" sz="160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向您展示如何標記選票，並進行投票</a:t>
            </a:r>
          </a:p>
          <a:p>
            <a:pPr marL="342900" indent="-342900" algn="just">
              <a:buFont typeface="Arial" charset="0"/>
              <a:buChar char="•"/>
            </a:pPr>
            <a:endParaRPr lang="en-US" sz="160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zh-TW" sz="2000" spc="-8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若在投票前要更改選票，您可要求獲得一張新選票 </a:t>
            </a:r>
          </a:p>
          <a:p>
            <a:pPr marL="342900" indent="-342900" algn="just">
              <a:buFont typeface="Arial" charset="0"/>
              <a:buChar char="•"/>
            </a:pPr>
            <a:endParaRPr lang="en-US" sz="160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若沒有帶照片的身份證件，或名字沒有出現在選民名單上，且您認為您的名字應出現在此名單上，您可投一張臨時選票 </a:t>
            </a:r>
          </a:p>
          <a:p>
            <a:pPr marL="342900" indent="-342900" algn="just">
              <a:buFont typeface="Arial" charset="0"/>
              <a:buChar char="•"/>
            </a:pPr>
            <a:endParaRPr lang="en-US" sz="160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將您的年幼孩子帶入投票亭</a:t>
            </a:r>
          </a:p>
          <a:p>
            <a:pPr marL="342900" indent="-342900" algn="just">
              <a:buFont typeface="Arial" charset="0"/>
              <a:buChar char="•"/>
            </a:pPr>
            <a:endParaRPr lang="en-US" sz="160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在投票站於晚上7:00關門前，若您已在排隊，則可投票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5614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33400" y="1824335"/>
            <a:ext cx="591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2400" b="1" i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選舉</a:t>
            </a:r>
            <a:r>
              <a:rPr lang="zh-TW" sz="2400" b="1" i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日</a:t>
            </a:r>
            <a:r>
              <a:rPr lang="zh-TW" sz="2400" b="1" i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於投票站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8" y="2809429"/>
            <a:ext cx="1158035" cy="96926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3400" y="4643735"/>
            <a:ext cx="591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2400" b="1" i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在選舉</a:t>
            </a:r>
            <a:r>
              <a:rPr lang="zh-TW" sz="2400" b="1" i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日</a:t>
            </a:r>
            <a:r>
              <a:rPr lang="zh-TW" sz="2400" b="1" i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前，親自到場投票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05000" y="5148753"/>
            <a:ext cx="4800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sz="2000" b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您可能符合資格，可在選民登記辦公室提前投票。</a:t>
            </a:r>
            <a:r>
              <a:rPr lang="zh-TW" sz="2000" b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造訪countyelections.org，瞭解更多資訊</a:t>
            </a:r>
            <a:r>
              <a:rPr 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。提前投票時段：</a:t>
            </a:r>
            <a:br>
              <a:rPr lang="en-US" alt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</a:br>
            <a:r>
              <a:rPr lang="zh-TW" sz="2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9月21日 - 11月3日</a:t>
            </a:r>
            <a:r>
              <a:rPr 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。 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0" y="5351016"/>
            <a:ext cx="1356970" cy="96926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17868" y="6777335"/>
            <a:ext cx="591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2400" b="1" i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作為缺席選民郵寄選票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04999" y="7239000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sz="2000" b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於10月30日下午5:00前</a:t>
            </a:r>
            <a:endParaRPr lang="en-US" altLang="zh-TW" sz="2000" b="1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" charset="0"/>
            </a:endParaRPr>
          </a:p>
          <a:p>
            <a:pPr algn="just"/>
            <a:r>
              <a:rPr lang="zh-TW" sz="2000" b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在countyelections.org上申請獲得一張缺席選票。郵寄交回選票，將其送至選民登記辦公室，或於選舉日在投票站投交。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7535751"/>
            <a:ext cx="1353312" cy="72649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B0D4671-7BCB-4D72-89F9-87EA46336366}"/>
              </a:ext>
            </a:extLst>
          </p:cNvPr>
          <p:cNvSpPr txBox="1"/>
          <p:nvPr/>
        </p:nvSpPr>
        <p:spPr>
          <a:xfrm>
            <a:off x="1905001" y="2286000"/>
            <a:ext cx="4648199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2000" b="0" i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投票站在</a:t>
            </a:r>
            <a:r>
              <a:rPr lang="zh-TW" sz="2000" b="1" i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11月6日選舉日開放，</a:t>
            </a:r>
            <a:br>
              <a:rPr lang="en-US" altLang="zh-TW" sz="2000" b="1" i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</a:br>
            <a:r>
              <a:rPr lang="zh-TW" sz="2000" b="1" i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開放時間為早上6:00–晚上7:00</a:t>
            </a:r>
          </a:p>
          <a:p>
            <a:endParaRPr lang="en-US" sz="1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" charset="0"/>
            </a:endParaRPr>
          </a:p>
          <a:p>
            <a:r>
              <a:rPr 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查找您的投票站</a:t>
            </a:r>
          </a:p>
          <a:p>
            <a:endParaRPr lang="en-US" sz="105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" charset="0"/>
            </a:endParaRPr>
          </a:p>
          <a:p>
            <a:pPr marL="228600" indent="-228600" algn="just">
              <a:lnSpc>
                <a:spcPct val="100000"/>
              </a:lnSpc>
              <a:spcBef>
                <a:spcPts val="0"/>
              </a:spcBef>
              <a:spcAft>
                <a:spcPts val="50"/>
              </a:spcAft>
              <a:tabLst>
                <a:tab pos="228600" algn="l"/>
              </a:tabLst>
            </a:pPr>
            <a:r>
              <a:rPr 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•</a:t>
            </a:r>
            <a:r>
              <a:rPr lang="en-US" alt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	</a:t>
            </a:r>
            <a:r>
              <a:rPr 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造訪countyelections.org，進行線上查找</a:t>
            </a:r>
          </a:p>
          <a:p>
            <a:pPr marL="228600" indent="-228600" algn="just">
              <a:lnSpc>
                <a:spcPct val="100000"/>
              </a:lnSpc>
              <a:spcBef>
                <a:spcPts val="0"/>
              </a:spcBef>
              <a:spcAft>
                <a:spcPts val="50"/>
              </a:spcAft>
              <a:tabLst>
                <a:tab pos="228600" algn="l"/>
              </a:tabLst>
            </a:pPr>
            <a:r>
              <a:rPr 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•</a:t>
            </a:r>
            <a:r>
              <a:rPr lang="en-US" alt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	</a:t>
            </a:r>
            <a:r>
              <a:rPr 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致電州選舉部，電話：555-555-5555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2495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4" y="1989058"/>
            <a:ext cx="685800" cy="685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4" y="7154942"/>
            <a:ext cx="685800" cy="6858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9D2EA46-033C-4E79-BFC8-DDA35AFE1638}"/>
              </a:ext>
            </a:extLst>
          </p:cNvPr>
          <p:cNvSpPr txBox="1"/>
          <p:nvPr/>
        </p:nvSpPr>
        <p:spPr>
          <a:xfrm>
            <a:off x="1447800" y="1851049"/>
            <a:ext cx="4951359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10月15日</a:t>
            </a:r>
          </a:p>
          <a:p>
            <a:pPr algn="just"/>
            <a:r>
              <a:rPr 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進行投票登記，或更新您的地址</a:t>
            </a:r>
            <a:r>
              <a:rPr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。</a:t>
            </a:r>
            <a:endParaRPr lang="zh-TW" sz="200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" charset="0"/>
            </a:endParaRPr>
          </a:p>
          <a:p>
            <a:pPr algn="just"/>
            <a:endParaRPr lang="en-US" sz="1000" i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" charset="0"/>
            </a:endParaRPr>
          </a:p>
          <a:p>
            <a:pPr algn="just"/>
            <a:r>
              <a:rPr lang="zh-TW" sz="2000" i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若搬遷，您的投票站將相應變更。每次搬遷時，請務必更新您的選民登記地址。</a:t>
            </a:r>
          </a:p>
          <a:p>
            <a:pPr algn="just"/>
            <a:endParaRPr lang="en-US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" charset="0"/>
            </a:endParaRPr>
          </a:p>
          <a:p>
            <a:pPr algn="just"/>
            <a:r>
              <a:rPr 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10月30日下午5:00前</a:t>
            </a:r>
          </a:p>
          <a:p>
            <a:pPr algn="just"/>
            <a:r>
              <a:rPr 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要求給您郵寄一張缺席選票。</a:t>
            </a:r>
          </a:p>
          <a:p>
            <a:pPr algn="just"/>
            <a:endParaRPr lang="en-US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" charset="0"/>
            </a:endParaRPr>
          </a:p>
          <a:p>
            <a:pPr algn="just"/>
            <a:r>
              <a:rPr 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11月3日下午5:00前</a:t>
            </a:r>
          </a:p>
          <a:p>
            <a:pPr algn="just"/>
            <a:r>
              <a:rPr 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在您當地的選民登記辦公室，進行缺席選票投票。</a:t>
            </a:r>
          </a:p>
          <a:p>
            <a:pPr algn="just"/>
            <a:endParaRPr lang="en-US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" charset="0"/>
            </a:endParaRPr>
          </a:p>
          <a:p>
            <a:pPr algn="just"/>
            <a:r>
              <a:rPr 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11月6日</a:t>
            </a:r>
          </a:p>
          <a:p>
            <a:pPr algn="just"/>
            <a:r>
              <a:rPr 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選舉日 - 投票站開放時間：早上6:00 - 晚上7:00</a:t>
            </a:r>
          </a:p>
          <a:p>
            <a:pPr algn="just"/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  <a:cs typeface="Arial" charset="0"/>
            </a:endParaRPr>
          </a:p>
          <a:p>
            <a:pPr algn="just"/>
            <a:r>
              <a:rPr 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透過造訪</a:t>
            </a:r>
            <a:r>
              <a:rPr lang="zh-TW" sz="2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countyelections.org</a:t>
            </a:r>
            <a:r>
              <a:rPr 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，或撥打(</a:t>
            </a:r>
            <a:r>
              <a:rPr lang="zh-TW" sz="2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555) 555-5555 </a:t>
            </a:r>
            <a:r>
              <a:rPr 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或</a:t>
            </a:r>
            <a:r>
              <a:rPr lang="zh-TW" sz="2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聽障人士專用號碼555</a:t>
            </a:r>
            <a:r>
              <a:rPr 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，瞭解更多資訊。</a:t>
            </a:r>
          </a:p>
          <a:p>
            <a:endParaRPr lang="en-US" sz="20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Arial" charset="0"/>
            </a:endParaRP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0D639FF4-E784-477D-9A63-F1B0D4594D3D}"/>
              </a:ext>
            </a:extLst>
          </p:cNvPr>
          <p:cNvSpPr txBox="1">
            <a:spLocks/>
          </p:cNvSpPr>
          <p:nvPr/>
        </p:nvSpPr>
        <p:spPr>
          <a:xfrm>
            <a:off x="7086600" y="1989058"/>
            <a:ext cx="4343400" cy="35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4" name="Content Placeholder 5">
            <a:extLst>
              <a:ext uri="{FF2B5EF4-FFF2-40B4-BE49-F238E27FC236}">
                <a16:creationId xmlns:a16="http://schemas.microsoft.com/office/drawing/2014/main" id="{175BE658-E2E2-49CD-A0DB-69E4A0C38545}"/>
              </a:ext>
            </a:extLst>
          </p:cNvPr>
          <p:cNvSpPr txBox="1">
            <a:spLocks/>
          </p:cNvSpPr>
          <p:nvPr/>
        </p:nvSpPr>
        <p:spPr>
          <a:xfrm>
            <a:off x="7086600" y="5180493"/>
            <a:ext cx="4343400" cy="35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5" name="Content Placeholder 5">
            <a:extLst>
              <a:ext uri="{FF2B5EF4-FFF2-40B4-BE49-F238E27FC236}">
                <a16:creationId xmlns:a16="http://schemas.microsoft.com/office/drawing/2014/main" id="{57E43F8C-A46A-4CE3-B2B9-DD1D4B429948}"/>
              </a:ext>
            </a:extLst>
          </p:cNvPr>
          <p:cNvSpPr txBox="1">
            <a:spLocks/>
          </p:cNvSpPr>
          <p:nvPr/>
        </p:nvSpPr>
        <p:spPr>
          <a:xfrm>
            <a:off x="7086600" y="6404176"/>
            <a:ext cx="4343400" cy="35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5054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9600" y="1904276"/>
            <a:ext cx="5777239" cy="6849354"/>
            <a:chOff x="609600" y="1902601"/>
            <a:chExt cx="6066101" cy="6312387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1905000"/>
              <a:ext cx="685800" cy="685800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</p:pic>
        <p:sp>
          <p:nvSpPr>
            <p:cNvPr id="6" name="TextBox 5"/>
            <p:cNvSpPr txBox="1"/>
            <p:nvPr userDrawn="1"/>
          </p:nvSpPr>
          <p:spPr>
            <a:xfrm>
              <a:off x="1729740" y="1902601"/>
              <a:ext cx="4945961" cy="65239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zh-TW" sz="2000" b="0" i="0" baseline="0" dirty="0"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charset="0"/>
                </a:rPr>
                <a:t>親自投票時，您都需要出示帶有照片的身份證件。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609600" y="2797314"/>
              <a:ext cx="6066100" cy="541767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zh-TW" sz="2000" b="0" i="0" dirty="0"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charset="0"/>
                </a:rPr>
                <a:t>若未攜帶帶有照片的身份證件便到達投票站，</a:t>
              </a:r>
              <a:r>
                <a:rPr lang="zh-TW" sz="2000" b="0" i="0" baseline="0" dirty="0"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charset="0"/>
                </a:rPr>
                <a:t>您只能使用臨時選票進行投票。</a:t>
              </a:r>
            </a:p>
            <a:p>
              <a:endParaRPr 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endParaRPr>
            </a:p>
            <a:p>
              <a:r>
                <a:rPr lang="zh-TW" sz="2400" b="1" dirty="0"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charset="0"/>
                </a:rPr>
                <a:t>合格身份證件</a:t>
              </a:r>
            </a:p>
            <a:p>
              <a:endParaRPr lang="en-US" sz="1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endParaRPr>
            </a:p>
            <a:p>
              <a:pPr marL="342900" indent="-342900">
                <a:buFont typeface="Arial" charset="0"/>
                <a:buChar char="•"/>
              </a:pPr>
              <a:r>
                <a:rPr lang="zh-TW" sz="2000" dirty="0"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charset="0"/>
                </a:rPr>
                <a:t>州發放的駕照</a:t>
              </a:r>
            </a:p>
            <a:p>
              <a:pPr marL="342900" indent="-342900">
                <a:buFont typeface="Arial" charset="0"/>
                <a:buChar char="•"/>
              </a:pPr>
              <a:r>
                <a:rPr lang="zh-TW" sz="2000" dirty="0"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charset="0"/>
                </a:rPr>
                <a:t>州車管局發放的帶有照片的身份證件</a:t>
              </a:r>
            </a:p>
            <a:p>
              <a:pPr marL="342900" indent="-342900">
                <a:buFont typeface="Arial" charset="0"/>
                <a:buChar char="•"/>
              </a:pPr>
              <a:r>
                <a:rPr lang="zh-TW" sz="2000" dirty="0"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charset="0"/>
                </a:rPr>
                <a:t>美國護照</a:t>
              </a:r>
            </a:p>
            <a:p>
              <a:pPr marL="342900" indent="-342900">
                <a:buFont typeface="Arial" charset="0"/>
                <a:buChar char="•"/>
              </a:pPr>
              <a:r>
                <a:rPr lang="zh-TW" sz="2000" dirty="0"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charset="0"/>
                </a:rPr>
                <a:t>雇主發放的帶有照片的身份證件</a:t>
              </a:r>
            </a:p>
            <a:p>
              <a:pPr marL="342900" indent="-342900">
                <a:buFont typeface="Arial" charset="0"/>
                <a:buChar char="•"/>
              </a:pPr>
              <a:r>
                <a:rPr lang="zh-TW" sz="2000" dirty="0"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charset="0"/>
                </a:rPr>
                <a:t>帶有照片的州選民身份證件</a:t>
              </a:r>
            </a:p>
            <a:p>
              <a:pPr marL="342900" indent="-342900">
                <a:buFont typeface="Arial" charset="0"/>
                <a:buChar char="•"/>
              </a:pPr>
              <a:r>
                <a:rPr lang="zh-TW" sz="2000" dirty="0"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charset="0"/>
                </a:rPr>
                <a:t>美國或州政府發放的帶有照片的其他身份證件</a:t>
              </a:r>
            </a:p>
            <a:p>
              <a:pPr marL="342900" indent="-342900">
                <a:buFont typeface="Arial" charset="0"/>
                <a:buChar char="•"/>
              </a:pPr>
              <a:r>
                <a:rPr lang="zh-TW" sz="2000" dirty="0"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charset="0"/>
                </a:rPr>
                <a:t>州內學校、學院或大學發放的帶有照片的學生身份證件</a:t>
              </a:r>
            </a:p>
            <a:p>
              <a:pPr marL="342900" indent="-342900">
                <a:buFont typeface="Arial" charset="0"/>
                <a:buChar char="•"/>
              </a:pPr>
              <a:r>
                <a:rPr lang="zh-TW" sz="2000" dirty="0"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charset="0"/>
                </a:rPr>
                <a:t>帶有照片的部落登記身份證件或其他部落身份證件</a:t>
              </a:r>
            </a:p>
            <a:p>
              <a:pPr marL="342900" indent="-342900">
                <a:buFont typeface="Arial" charset="0"/>
                <a:buChar char="•"/>
              </a:pPr>
              <a:endParaRPr 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endParaRPr>
            </a:p>
            <a:p>
              <a:r>
                <a:rPr lang="zh-TW" sz="2000" i="1" dirty="0"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charset="0"/>
                </a:rPr>
                <a:t>若沒有以上任一身份證件，您可在任何州選民登記辦公室</a:t>
              </a:r>
              <a:r>
                <a:rPr lang="zh-TW" sz="2000" b="1" i="1" dirty="0"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charset="0"/>
                </a:rPr>
                <a:t>免費</a:t>
              </a:r>
              <a:r>
                <a:rPr lang="zh-TW" sz="2000" i="1" dirty="0"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charset="0"/>
                </a:rPr>
                <a:t>獲得帶有照片的選民身份證件，包括在選舉日當日亦可！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84227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806714"/>
            <a:ext cx="5781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20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到達時，在場的選舉官員可為您提供幫助。 </a:t>
            </a:r>
          </a:p>
        </p:txBody>
      </p:sp>
      <p:sp>
        <p:nvSpPr>
          <p:cNvPr id="5" name="Rectangle 4"/>
          <p:cNvSpPr/>
          <p:nvPr/>
        </p:nvSpPr>
        <p:spPr>
          <a:xfrm>
            <a:off x="674256" y="2703000"/>
            <a:ext cx="5499847" cy="1114551"/>
          </a:xfrm>
          <a:prstGeom prst="rect">
            <a:avLst/>
          </a:prstGeom>
          <a:noFill/>
          <a:ln w="38100">
            <a:solidFill>
              <a:srgbClr val="5F5F5F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4256" y="4198863"/>
            <a:ext cx="5499847" cy="685800"/>
          </a:xfrm>
          <a:prstGeom prst="rect">
            <a:avLst/>
          </a:prstGeom>
          <a:noFill/>
          <a:ln w="38100">
            <a:solidFill>
              <a:srgbClr val="5F5F5F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4256" y="5265974"/>
            <a:ext cx="5499847" cy="1033271"/>
          </a:xfrm>
          <a:prstGeom prst="rect">
            <a:avLst/>
          </a:prstGeom>
          <a:noFill/>
          <a:ln w="38100">
            <a:solidFill>
              <a:srgbClr val="5F5F5F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2856" y="2735045"/>
            <a:ext cx="5040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sz="2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簽到</a:t>
            </a:r>
          </a:p>
          <a:p>
            <a:r>
              <a:rPr 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說出或寫下姓名和地址。 </a:t>
            </a:r>
          </a:p>
          <a:p>
            <a:r>
              <a:rPr 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出示帶有照片的合格身份</a:t>
            </a:r>
            <a:r>
              <a:rPr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證件。</a:t>
            </a:r>
            <a:endParaRPr lang="zh-TW" sz="200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" charset="0"/>
            </a:endParaRPr>
          </a:p>
          <a:p>
            <a:pPr algn="ctr"/>
            <a:endParaRPr lang="en-US" sz="2000" b="1" kern="1200" dirty="0">
              <a:solidFill>
                <a:schemeClr val="tx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2856" y="4376931"/>
            <a:ext cx="504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sz="20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獲取選票</a:t>
            </a:r>
            <a:endParaRPr lang="zh-TW" sz="2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5381664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sz="20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檢查選票</a:t>
            </a:r>
          </a:p>
          <a:p>
            <a:r>
              <a:rPr lang="zh-TW" sz="200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是否包括您所在選區的所有競選項目？</a:t>
            </a:r>
          </a:p>
          <a:p>
            <a:endParaRPr lang="en-US" sz="2000" b="1" kern="1200" dirty="0">
              <a:solidFill>
                <a:schemeClr val="tx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6998" y="6761468"/>
            <a:ext cx="3274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sz="20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進入投票亭，</a:t>
            </a:r>
            <a:r>
              <a:rPr lang="zh-TW" sz="2000" b="1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進行投票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4256" y="6675166"/>
            <a:ext cx="5499847" cy="880490"/>
          </a:xfrm>
          <a:prstGeom prst="rect">
            <a:avLst/>
          </a:prstGeom>
          <a:noFill/>
          <a:ln w="38100">
            <a:solidFill>
              <a:srgbClr val="5F5F5F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82200" y="7848600"/>
            <a:ext cx="5939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sz="2000" i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若您不在選民名單上，或未將帶有照片的身份證件帶至現場，將有一名選舉官員指導您進行臨時投票。</a:t>
            </a:r>
            <a:r>
              <a:rPr lang="zh-TW" sz="2000" i="1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 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3296163" y="3842383"/>
            <a:ext cx="256032" cy="338328"/>
          </a:xfrm>
          <a:prstGeom prst="downArrow">
            <a:avLst/>
          </a:prstGeom>
          <a:solidFill>
            <a:srgbClr val="5F5F5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3296163" y="6318041"/>
            <a:ext cx="256032" cy="338328"/>
          </a:xfrm>
          <a:prstGeom prst="downArrow">
            <a:avLst/>
          </a:prstGeom>
          <a:solidFill>
            <a:srgbClr val="5F5F5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3296163" y="4907350"/>
            <a:ext cx="256032" cy="338328"/>
          </a:xfrm>
          <a:prstGeom prst="downArrow">
            <a:avLst/>
          </a:prstGeom>
          <a:solidFill>
            <a:srgbClr val="5F5F5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1149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828800"/>
            <a:ext cx="591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2400" b="1" i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在紙質選票上進行投票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829" y="2426208"/>
            <a:ext cx="1988820" cy="1993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26208"/>
            <a:ext cx="1961607" cy="19933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2528" y="4432084"/>
            <a:ext cx="240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sz="16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透過填充所選內容旁邊的橢圓形，進行選擇。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06775" y="4454532"/>
            <a:ext cx="2184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sz="16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完成時，請瀏覽選票。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5399838"/>
            <a:ext cx="591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2400" b="1" i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在觸屏上進行投票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85" y="6021779"/>
            <a:ext cx="1961822" cy="19933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297" y="6021779"/>
            <a:ext cx="1975352" cy="19933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6344" y="8054931"/>
            <a:ext cx="2184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sz="16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在屏幕上進行選擇。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03486" y="8015171"/>
            <a:ext cx="2016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sz="16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投票前，請檢查選票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462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1" y="1828800"/>
            <a:ext cx="56388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sz="2400" b="1" i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選舉日前 </a:t>
            </a:r>
          </a:p>
          <a:p>
            <a:pPr algn="just"/>
            <a:endParaRPr lang="en-US" sz="1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" charset="0"/>
            </a:endParaRPr>
          </a:p>
          <a:p>
            <a:pPr algn="just"/>
            <a:r>
              <a:rPr 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選舉日前，存在障礙或患病的選民可透過郵寄缺席選票進行投票，或親自到場投票。造訪countyelections.org，瞭解更多資訊，並申請獲得您的缺席選票。</a:t>
            </a:r>
          </a:p>
          <a:p>
            <a:pPr algn="just"/>
            <a:endParaRPr lang="en-US" sz="2400" b="1" i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810000"/>
            <a:ext cx="591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2400" b="1" i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選舉日當日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6293" y="4460574"/>
            <a:ext cx="4352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20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每個投票站均提供可使用的投票系統。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4" y="4486989"/>
            <a:ext cx="685800" cy="685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5625" y="5410200"/>
            <a:ext cx="5688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sz="20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若年滿65歲或有肢體障礙，</a:t>
            </a:r>
            <a:r>
              <a:rPr lang="zh-TW" sz="20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選舉日當日您前往投票站並在車輛上進行投票。</a:t>
            </a:r>
            <a:r>
              <a:rPr lang="zh-TW" sz="2000" baseline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請牢記需有一名協助人隨身陪同，以幫助您進入投票站要求獲得路邊協助。</a:t>
            </a:r>
          </a:p>
          <a:p>
            <a:pPr algn="just"/>
            <a:endParaRPr lang="en-US" sz="200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" charset="0"/>
            </a:endParaRPr>
          </a:p>
          <a:p>
            <a:pPr algn="just"/>
            <a:r>
              <a:rPr lang="zh-TW" sz="2000">
                <a:latin typeface="Microsoft JhengHei" panose="020B0604030504040204" pitchFamily="34" charset="-120"/>
                <a:ea typeface="Microsoft JhengHei" panose="020B0604030504040204" pitchFamily="34" charset="-120"/>
                <a:cs typeface="Arial" charset="0"/>
              </a:rPr>
              <a:t>由一名選舉官員或您自己的協助人幫助您完成閱讀或書寫事宜。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86240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8"/>
  <p:tag name="ARTICULATE_DESIGN_ID_OFFICE THEME" val="I2orLvL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PMingLiU"/>
        <a:cs typeface=""/>
      </a:majorFont>
      <a:minorFont>
        <a:latin typeface="Calibri" panose="020F0502020204030204"/>
        <a:ea typeface="PMingLiU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PMingLiU"/>
        <a:cs typeface=""/>
      </a:majorFont>
      <a:minorFont>
        <a:latin typeface="Calibri" panose="020F0502020204030204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PMingLiU"/>
        <a:cs typeface=""/>
      </a:majorFont>
      <a:minorFont>
        <a:latin typeface="Calibri" panose="020F0502020204030204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5342</TotalTime>
  <Words>1286</Words>
  <Application>Microsoft Office PowerPoint</Application>
  <PresentationFormat>Letter Paper (8.5x11 in)</PresentationFormat>
  <Paragraphs>95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Microsoft JhengHei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Beau Clayton</cp:lastModifiedBy>
  <cp:revision>177</cp:revision>
  <cp:lastPrinted>2018-03-06T17:05:08Z</cp:lastPrinted>
  <dcterms:created xsi:type="dcterms:W3CDTF">2017-03-03T21:28:40Z</dcterms:created>
  <dcterms:modified xsi:type="dcterms:W3CDTF">2019-08-12T14:19:05Z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D66BF25E-07C1-4537-B640-8D54F1202A20</vt:lpwstr>
  </property>
  <property fmtid="{D5CDD505-2E9C-101B-9397-08002B2CF9AE}" pid="3" name="ArticulatePath">
    <vt:lpwstr>Pocket-Voter-Guide-template</vt:lpwstr>
  </property>
</Properties>
</file>