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26"/>
  </p:notesMasterIdLst>
  <p:sldIdLst>
    <p:sldId id="282" r:id="rId2"/>
    <p:sldId id="269" r:id="rId3"/>
    <p:sldId id="285" r:id="rId4"/>
    <p:sldId id="286" r:id="rId5"/>
    <p:sldId id="287" r:id="rId6"/>
    <p:sldId id="272" r:id="rId7"/>
    <p:sldId id="259" r:id="rId8"/>
    <p:sldId id="289" r:id="rId9"/>
    <p:sldId id="290" r:id="rId10"/>
    <p:sldId id="291" r:id="rId11"/>
    <p:sldId id="297" r:id="rId12"/>
    <p:sldId id="292" r:id="rId13"/>
    <p:sldId id="296" r:id="rId14"/>
    <p:sldId id="293" r:id="rId15"/>
    <p:sldId id="295" r:id="rId16"/>
    <p:sldId id="288" r:id="rId17"/>
    <p:sldId id="274" r:id="rId18"/>
    <p:sldId id="275" r:id="rId19"/>
    <p:sldId id="298" r:id="rId20"/>
    <p:sldId id="276" r:id="rId21"/>
    <p:sldId id="300" r:id="rId22"/>
    <p:sldId id="299" r:id="rId23"/>
    <p:sldId id="281" r:id="rId24"/>
    <p:sldId id="284" r:id="rId25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1"/>
    <p:restoredTop sz="94643"/>
  </p:normalViewPr>
  <p:slideViewPr>
    <p:cSldViewPr snapToGrid="0" snapToObjects="1">
      <p:cViewPr>
        <p:scale>
          <a:sx n="55" d="100"/>
          <a:sy n="55" d="100"/>
        </p:scale>
        <p:origin x="296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44F1F-82B6-EC42-9564-57C2AB915FF3}" type="datetimeFigureOut">
              <a:rPr lang="en-US" smtClean="0"/>
              <a:t>4/23/18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CBB45-A1A7-BA46-8BD6-B0CC8B21E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7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 rot="5400000">
            <a:off x="-1107561" y="1107559"/>
            <a:ext cx="3001926" cy="78680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8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1020820" y="587287"/>
            <a:ext cx="6202155" cy="1830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5647" b="1" spc="150" baseline="0" dirty="0" smtClean="0">
                <a:solidFill>
                  <a:schemeClr val="tx1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Vote Center Survival Guide</a:t>
            </a:r>
            <a:endParaRPr lang="en-US" sz="5647" spc="150" baseline="0" dirty="0">
              <a:solidFill>
                <a:schemeClr val="tx1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1020821" y="7149788"/>
            <a:ext cx="5480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Technology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026640" y="6293523"/>
            <a:ext cx="33868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baseline="0" dirty="0" smtClean="0">
                <a:solidFill>
                  <a:schemeClr val="tx1"/>
                </a:solidFill>
              </a:rPr>
              <a:t>Voters and vote center workers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026639" y="7849866"/>
            <a:ext cx="509512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O</a:t>
            </a:r>
            <a:r>
              <a:rPr lang="en-US" sz="2400" b="1" baseline="0" dirty="0" smtClean="0">
                <a:solidFill>
                  <a:schemeClr val="tx1"/>
                </a:solidFill>
              </a:rPr>
              <a:t>perations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 userDrawn="1"/>
        </p:nvSpPr>
        <p:spPr>
          <a:xfrm rot="10800000">
            <a:off x="4413506" y="6442777"/>
            <a:ext cx="1948086" cy="2540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8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 userDrawn="1"/>
        </p:nvSpPr>
        <p:spPr>
          <a:xfrm rot="10800000">
            <a:off x="4413504" y="7255481"/>
            <a:ext cx="1948089" cy="25412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8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 userDrawn="1"/>
        </p:nvSpPr>
        <p:spPr>
          <a:xfrm rot="10800000">
            <a:off x="4413503" y="7950882"/>
            <a:ext cx="1948089" cy="2479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8">
              <a:solidFill>
                <a:schemeClr val="bg1"/>
              </a:solidFill>
            </a:endParaRPr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853" y="8685825"/>
            <a:ext cx="344593" cy="344593"/>
          </a:xfrm>
          <a:prstGeom prst="rect">
            <a:avLst/>
          </a:prstGeom>
        </p:spPr>
      </p:pic>
      <p:sp>
        <p:nvSpPr>
          <p:cNvPr id="28" name="TextBox 27"/>
          <p:cNvSpPr txBox="1"/>
          <p:nvPr userDrawn="1"/>
        </p:nvSpPr>
        <p:spPr>
          <a:xfrm>
            <a:off x="1470446" y="8683587"/>
            <a:ext cx="2016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Open Sans" charset="0"/>
                <a:ea typeface="Open Sans" charset="0"/>
                <a:cs typeface="Open Sans" charset="0"/>
              </a:rPr>
              <a:t>Election</a:t>
            </a:r>
            <a:r>
              <a:rPr lang="en-US" sz="2000" baseline="0" dirty="0" smtClean="0"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2000" baseline="0" smtClean="0">
                <a:latin typeface="Open Sans" charset="0"/>
                <a:ea typeface="Open Sans" charset="0"/>
                <a:cs typeface="Open Sans" charset="0"/>
              </a:rPr>
              <a:t>Office: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Rectangle 19"/>
          <p:cNvSpPr/>
          <p:nvPr userDrawn="1"/>
        </p:nvSpPr>
        <p:spPr>
          <a:xfrm rot="5400000">
            <a:off x="-1145895" y="4138884"/>
            <a:ext cx="3069659" cy="79574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8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1020821" y="3120939"/>
            <a:ext cx="5438273" cy="190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919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 b="0" baseline="0" dirty="0" smtClean="0">
                <a:solidFill>
                  <a:schemeClr val="tx1"/>
                </a:solidFill>
              </a:rPr>
              <a:t>Flashcards to guide you through tricky situations on Election Day. </a:t>
            </a:r>
          </a:p>
          <a:p>
            <a:pPr marL="0" marR="0" lvl="0" indent="0" algn="l" defTabSz="121919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400" b="0" baseline="0" dirty="0" smtClean="0">
              <a:solidFill>
                <a:schemeClr val="tx1"/>
              </a:solidFill>
            </a:endParaRPr>
          </a:p>
          <a:p>
            <a:pPr marL="0" marR="0" lvl="0" indent="0" algn="l" defTabSz="121919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400" b="0" dirty="0" smtClean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 rot="5400000">
            <a:off x="-1147272" y="7209921"/>
            <a:ext cx="3072415" cy="79574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8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4394387" y="8673455"/>
            <a:ext cx="1967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smtClean="0">
                <a:latin typeface="Open Sans" charset="0"/>
                <a:ea typeface="Open Sans" charset="0"/>
                <a:cs typeface="Open Sans" charset="0"/>
              </a:rPr>
              <a:t>555 – 123 – 4567</a:t>
            </a:r>
            <a:endParaRPr lang="en-US" sz="18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733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info layout/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3663120" y="8776970"/>
            <a:ext cx="2939700" cy="30175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chemeClr val="tx1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Vote Center Survival</a:t>
            </a:r>
            <a:r>
              <a:rPr lang="en-US" sz="1600" b="1" baseline="0" dirty="0" smtClean="0">
                <a:solidFill>
                  <a:schemeClr val="tx1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 Guide</a:t>
            </a:r>
            <a:endParaRPr lang="en-US" sz="1600" dirty="0">
              <a:solidFill>
                <a:schemeClr val="tx1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63112" y="2240355"/>
            <a:ext cx="5833677" cy="6236814"/>
          </a:xfrm>
        </p:spPr>
        <p:txBody>
          <a:bodyPr>
            <a:noAutofit/>
          </a:bodyPr>
          <a:lstStyle>
            <a:lvl1pPr marL="342900" indent="-342900">
              <a:buFont typeface="+mj-lt"/>
              <a:buAutoNum type="arabicPeriod"/>
              <a:defRPr sz="2000">
                <a:latin typeface="Open Sans" charset="0"/>
                <a:ea typeface="Open Sans" charset="0"/>
                <a:cs typeface="Open Sans" charset="0"/>
              </a:defRPr>
            </a:lvl1pPr>
            <a:lvl2pPr marL="685800" indent="-342900">
              <a:buFont typeface="+mj-lt"/>
              <a:buAutoNum type="arabicPeriod"/>
              <a:defRPr sz="2000">
                <a:latin typeface="Open Sans" charset="0"/>
                <a:ea typeface="Open Sans" charset="0"/>
                <a:cs typeface="Open Sans" charset="0"/>
              </a:defRPr>
            </a:lvl2pPr>
            <a:lvl3pPr marL="1028700" indent="-342900">
              <a:buFont typeface="+mj-lt"/>
              <a:buAutoNum type="arabicPeriod"/>
              <a:defRPr sz="2000">
                <a:latin typeface="Open Sans" charset="0"/>
                <a:ea typeface="Open Sans" charset="0"/>
                <a:cs typeface="Open Sans" charset="0"/>
              </a:defRPr>
            </a:lvl3pPr>
            <a:lvl4pPr marL="1371600" indent="-342900">
              <a:buFont typeface="+mj-lt"/>
              <a:buAutoNum type="arabicPeriod"/>
              <a:defRPr sz="2000">
                <a:latin typeface="Open Sans" charset="0"/>
                <a:ea typeface="Open Sans" charset="0"/>
                <a:cs typeface="Open Sans" charset="0"/>
              </a:defRPr>
            </a:lvl4pPr>
            <a:lvl5pPr marL="1714500" indent="-342900">
              <a:buFont typeface="+mj-lt"/>
              <a:buAutoNum type="arabicPeriod"/>
              <a:defRPr sz="200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63112" y="560704"/>
            <a:ext cx="5833677" cy="1524142"/>
          </a:xfrm>
        </p:spPr>
        <p:txBody>
          <a:bodyPr>
            <a:noAutofit/>
          </a:bodyPr>
          <a:lstStyle>
            <a:lvl1pPr marL="0" indent="0">
              <a:buFont typeface="Arial" charset="0"/>
              <a:buNone/>
              <a:defRPr sz="2800" b="1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 marL="342900" indent="0">
              <a:buFont typeface="Arial" charset="0"/>
              <a:buNone/>
              <a:defRPr sz="2800" b="1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685800" indent="0">
              <a:buFont typeface="Arial" charset="0"/>
              <a:buNone/>
              <a:defRPr sz="2800" b="1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 marL="1028700" indent="0">
              <a:buNone/>
              <a:defRPr sz="2800" b="1">
                <a:solidFill>
                  <a:schemeClr val="accent1"/>
                </a:solidFill>
                <a:latin typeface="+mn-lt"/>
              </a:defRPr>
            </a:lvl4pPr>
            <a:lvl5pPr marL="1371600" indent="0">
              <a:buNone/>
              <a:defRPr sz="2800" b="1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83577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ter and vote center wor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887" y="-3648"/>
            <a:ext cx="6725266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8"/>
          </a:p>
        </p:txBody>
      </p:sp>
      <p:sp>
        <p:nvSpPr>
          <p:cNvPr id="5" name="Rectangle 4"/>
          <p:cNvSpPr/>
          <p:nvPr userDrawn="1"/>
        </p:nvSpPr>
        <p:spPr>
          <a:xfrm>
            <a:off x="108488" y="-3648"/>
            <a:ext cx="6621665" cy="9020057"/>
          </a:xfrm>
          <a:prstGeom prst="rect">
            <a:avLst/>
          </a:prstGeom>
          <a:noFill/>
          <a:ln w="266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244550" y="-28196"/>
            <a:ext cx="3793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bg2">
                    <a:lumMod val="25000"/>
                  </a:schemeClr>
                </a:solidFill>
                <a:latin typeface="Open Sans" charset="0"/>
                <a:ea typeface="Open Sans" charset="0"/>
                <a:cs typeface="Open Sans" charset="0"/>
              </a:rPr>
              <a:t>Voters and vote</a:t>
            </a:r>
            <a:r>
              <a:rPr lang="en-US" sz="1800" b="1" baseline="0" dirty="0" smtClean="0">
                <a:solidFill>
                  <a:schemeClr val="bg2">
                    <a:lumMod val="25000"/>
                  </a:schemeClr>
                </a:solidFill>
                <a:latin typeface="Open Sans" charset="0"/>
                <a:ea typeface="Open Sans" charset="0"/>
                <a:cs typeface="Open Sans" charset="0"/>
              </a:rPr>
              <a:t> center workers</a:t>
            </a:r>
            <a:endParaRPr lang="en-US" sz="1800" b="1" dirty="0">
              <a:solidFill>
                <a:schemeClr val="bg2">
                  <a:lumMod val="25000"/>
                </a:schemeClr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63112" y="2084846"/>
            <a:ext cx="5833677" cy="6392323"/>
          </a:xfrm>
        </p:spPr>
        <p:txBody>
          <a:bodyPr>
            <a:noAutofit/>
          </a:bodyPr>
          <a:lstStyle>
            <a:lvl1pPr marL="342900" indent="-342900">
              <a:buFont typeface="+mj-lt"/>
              <a:buAutoNum type="arabicPeriod"/>
              <a:defRPr sz="2800">
                <a:latin typeface="Open Sans" charset="0"/>
                <a:ea typeface="Open Sans" charset="0"/>
                <a:cs typeface="Open Sans" charset="0"/>
              </a:defRPr>
            </a:lvl1pPr>
            <a:lvl2pPr marL="685800" indent="-342900">
              <a:buFont typeface="+mj-lt"/>
              <a:buAutoNum type="arabicPeriod"/>
              <a:defRPr sz="2800">
                <a:latin typeface="Open Sans" charset="0"/>
                <a:ea typeface="Open Sans" charset="0"/>
                <a:cs typeface="Open Sans" charset="0"/>
              </a:defRPr>
            </a:lvl2pPr>
            <a:lvl3pPr marL="1028700" indent="-342900">
              <a:buFont typeface="+mj-lt"/>
              <a:buAutoNum type="arabicPeriod"/>
              <a:defRPr sz="2800">
                <a:latin typeface="Open Sans" charset="0"/>
                <a:ea typeface="Open Sans" charset="0"/>
                <a:cs typeface="Open Sans" charset="0"/>
              </a:defRPr>
            </a:lvl3pPr>
            <a:lvl4pPr marL="1371600" indent="-342900">
              <a:buFont typeface="+mj-lt"/>
              <a:buAutoNum type="arabicPeriod"/>
              <a:defRPr sz="2800">
                <a:latin typeface="Open Sans" charset="0"/>
                <a:ea typeface="Open Sans" charset="0"/>
                <a:cs typeface="Open Sans" charset="0"/>
              </a:defRPr>
            </a:lvl4pPr>
            <a:lvl5pPr marL="1714500" indent="-342900">
              <a:buFont typeface="+mj-lt"/>
              <a:buAutoNum type="arabicPeriod"/>
              <a:defRPr sz="280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63112" y="560704"/>
            <a:ext cx="5833677" cy="1524142"/>
          </a:xfrm>
        </p:spPr>
        <p:txBody>
          <a:bodyPr>
            <a:noAutofit/>
          </a:bodyPr>
          <a:lstStyle>
            <a:lvl1pPr marL="0" indent="0">
              <a:buFont typeface="Arial" charset="0"/>
              <a:buNone/>
              <a:defRPr sz="2800" b="1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 marL="342900" indent="0">
              <a:buFont typeface="Arial" charset="0"/>
              <a:buNone/>
              <a:defRPr sz="2800" b="1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685800" indent="0">
              <a:buFont typeface="Arial" charset="0"/>
              <a:buNone/>
              <a:defRPr sz="2800" b="1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 marL="1028700" indent="0">
              <a:buNone/>
              <a:defRPr sz="2800" b="1">
                <a:solidFill>
                  <a:schemeClr val="accent1"/>
                </a:solidFill>
                <a:latin typeface="+mn-lt"/>
              </a:defRPr>
            </a:lvl4pPr>
            <a:lvl5pPr marL="1371600" indent="0">
              <a:buNone/>
              <a:defRPr sz="2800" b="1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244550" y="8711699"/>
            <a:ext cx="6358270" cy="4997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8"/>
          </a:p>
        </p:txBody>
      </p:sp>
      <p:sp>
        <p:nvSpPr>
          <p:cNvPr id="13" name="Rectangle 12"/>
          <p:cNvSpPr/>
          <p:nvPr userDrawn="1"/>
        </p:nvSpPr>
        <p:spPr>
          <a:xfrm>
            <a:off x="3663120" y="8776970"/>
            <a:ext cx="2939700" cy="30175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chemeClr val="tx1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Vote Center Survival</a:t>
            </a:r>
            <a:r>
              <a:rPr lang="en-US" sz="1600" b="1" baseline="0" dirty="0" smtClean="0">
                <a:solidFill>
                  <a:schemeClr val="tx1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 Guide</a:t>
            </a:r>
            <a:endParaRPr lang="en-US" sz="1600" dirty="0">
              <a:solidFill>
                <a:schemeClr val="tx1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ch question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189772" y="99775"/>
            <a:ext cx="5745807" cy="55502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24" b="1" dirty="0" smtClean="0">
                <a:solidFill>
                  <a:schemeClr val="bg1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Vote Center Survival</a:t>
            </a:r>
            <a:r>
              <a:rPr lang="en-US" sz="2824" b="1" baseline="0" dirty="0" smtClean="0">
                <a:solidFill>
                  <a:schemeClr val="bg1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 Guide</a:t>
            </a:r>
            <a:endParaRPr lang="en-US" sz="2824" dirty="0">
              <a:solidFill>
                <a:schemeClr val="bg1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4887" y="-3648"/>
            <a:ext cx="6725266" cy="3693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8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63112" y="2240355"/>
            <a:ext cx="5833677" cy="6236814"/>
          </a:xfrm>
        </p:spPr>
        <p:txBody>
          <a:bodyPr>
            <a:noAutofit/>
          </a:bodyPr>
          <a:lstStyle>
            <a:lvl1pPr marL="342900" indent="-342900">
              <a:buFont typeface="+mj-lt"/>
              <a:buAutoNum type="arabicPeriod"/>
              <a:defRPr sz="2800">
                <a:latin typeface="Open Sans" charset="0"/>
                <a:ea typeface="Open Sans" charset="0"/>
                <a:cs typeface="Open Sans" charset="0"/>
              </a:defRPr>
            </a:lvl1pPr>
            <a:lvl2pPr marL="685800" indent="-342900">
              <a:buFont typeface="+mj-lt"/>
              <a:buAutoNum type="arabicPeriod"/>
              <a:defRPr sz="2800">
                <a:latin typeface="Open Sans" charset="0"/>
                <a:ea typeface="Open Sans" charset="0"/>
                <a:cs typeface="Open Sans" charset="0"/>
              </a:defRPr>
            </a:lvl2pPr>
            <a:lvl3pPr marL="1028700" indent="-342900">
              <a:buFont typeface="+mj-lt"/>
              <a:buAutoNum type="arabicPeriod"/>
              <a:defRPr sz="2800">
                <a:latin typeface="Open Sans" charset="0"/>
                <a:ea typeface="Open Sans" charset="0"/>
                <a:cs typeface="Open Sans" charset="0"/>
              </a:defRPr>
            </a:lvl3pPr>
            <a:lvl4pPr marL="1371600" indent="-342900">
              <a:buFont typeface="+mj-lt"/>
              <a:buAutoNum type="arabicPeriod"/>
              <a:defRPr sz="2800">
                <a:latin typeface="Open Sans" charset="0"/>
                <a:ea typeface="Open Sans" charset="0"/>
                <a:cs typeface="Open Sans" charset="0"/>
              </a:defRPr>
            </a:lvl4pPr>
            <a:lvl5pPr marL="1714500" indent="-342900">
              <a:buFont typeface="+mj-lt"/>
              <a:buAutoNum type="arabicPeriod"/>
              <a:defRPr sz="280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63112" y="560704"/>
            <a:ext cx="5833677" cy="1524142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 marL="342900" indent="0">
              <a:buNone/>
              <a:defRPr sz="2800" b="1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685800" indent="0">
              <a:buNone/>
              <a:defRPr sz="2800" b="1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 marL="1028700" indent="0">
              <a:buNone/>
              <a:defRPr sz="2800" b="1">
                <a:solidFill>
                  <a:schemeClr val="accent1"/>
                </a:solidFill>
                <a:latin typeface="+mn-lt"/>
              </a:defRPr>
            </a:lvl4pPr>
            <a:lvl5pPr marL="1371600" indent="0">
              <a:buNone/>
              <a:defRPr sz="2800" b="1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108488" y="-3648"/>
            <a:ext cx="6621665" cy="9020057"/>
          </a:xfrm>
          <a:prstGeom prst="rect">
            <a:avLst/>
          </a:prstGeom>
          <a:noFill/>
          <a:ln w="266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44550" y="-28196"/>
            <a:ext cx="3793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Technology</a:t>
            </a:r>
            <a:endParaRPr lang="en-US" sz="1800" b="1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244550" y="8711699"/>
            <a:ext cx="6358270" cy="4997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8"/>
          </a:p>
        </p:txBody>
      </p:sp>
      <p:sp>
        <p:nvSpPr>
          <p:cNvPr id="12" name="Rectangle 11"/>
          <p:cNvSpPr/>
          <p:nvPr userDrawn="1"/>
        </p:nvSpPr>
        <p:spPr>
          <a:xfrm>
            <a:off x="3663120" y="8776970"/>
            <a:ext cx="2939700" cy="30175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chemeClr val="tx1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Vote Center Survival</a:t>
            </a:r>
            <a:r>
              <a:rPr lang="en-US" sz="1600" b="1" baseline="0" dirty="0" smtClean="0">
                <a:solidFill>
                  <a:schemeClr val="tx1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 Guide</a:t>
            </a:r>
            <a:endParaRPr lang="en-US" sz="1600" dirty="0">
              <a:solidFill>
                <a:schemeClr val="tx1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perations question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887" y="-3648"/>
            <a:ext cx="6725266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8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108488" y="-3648"/>
            <a:ext cx="6621665" cy="9020057"/>
          </a:xfrm>
          <a:prstGeom prst="rect">
            <a:avLst/>
          </a:prstGeom>
          <a:noFill/>
          <a:ln w="266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44550" y="-28196"/>
            <a:ext cx="3793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Operations</a:t>
            </a:r>
            <a:endParaRPr lang="en-US" sz="1800" b="1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63112" y="2240355"/>
            <a:ext cx="5833677" cy="6236814"/>
          </a:xfrm>
        </p:spPr>
        <p:txBody>
          <a:bodyPr>
            <a:noAutofit/>
          </a:bodyPr>
          <a:lstStyle>
            <a:lvl1pPr marL="342900" indent="-342900">
              <a:buFont typeface="+mj-lt"/>
              <a:buAutoNum type="arabicPeriod"/>
              <a:defRPr sz="2800">
                <a:latin typeface="Open Sans" charset="0"/>
                <a:ea typeface="Open Sans" charset="0"/>
                <a:cs typeface="Open Sans" charset="0"/>
              </a:defRPr>
            </a:lvl1pPr>
            <a:lvl2pPr marL="685800" indent="-342900">
              <a:buFont typeface="+mj-lt"/>
              <a:buAutoNum type="arabicPeriod"/>
              <a:defRPr sz="2800">
                <a:latin typeface="Open Sans" charset="0"/>
                <a:ea typeface="Open Sans" charset="0"/>
                <a:cs typeface="Open Sans" charset="0"/>
              </a:defRPr>
            </a:lvl2pPr>
            <a:lvl3pPr marL="1028700" indent="-342900">
              <a:buFont typeface="+mj-lt"/>
              <a:buAutoNum type="arabicPeriod"/>
              <a:defRPr sz="2800">
                <a:latin typeface="Open Sans" charset="0"/>
                <a:ea typeface="Open Sans" charset="0"/>
                <a:cs typeface="Open Sans" charset="0"/>
              </a:defRPr>
            </a:lvl3pPr>
            <a:lvl4pPr marL="1371600" indent="-342900">
              <a:buFont typeface="+mj-lt"/>
              <a:buAutoNum type="arabicPeriod"/>
              <a:defRPr sz="2800">
                <a:latin typeface="Open Sans" charset="0"/>
                <a:ea typeface="Open Sans" charset="0"/>
                <a:cs typeface="Open Sans" charset="0"/>
              </a:defRPr>
            </a:lvl4pPr>
            <a:lvl5pPr marL="1714500" indent="-342900">
              <a:buFont typeface="+mj-lt"/>
              <a:buAutoNum type="arabicPeriod"/>
              <a:defRPr sz="280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63112" y="560704"/>
            <a:ext cx="5833677" cy="1524142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 marL="342900" indent="0">
              <a:buNone/>
              <a:defRPr sz="2800" b="1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685800" indent="0">
              <a:buNone/>
              <a:defRPr sz="2800" b="1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 marL="1028700" indent="0">
              <a:buNone/>
              <a:defRPr sz="2800" b="1">
                <a:solidFill>
                  <a:schemeClr val="accent1"/>
                </a:solidFill>
                <a:latin typeface="+mn-lt"/>
              </a:defRPr>
            </a:lvl4pPr>
            <a:lvl5pPr marL="1371600" indent="0">
              <a:buNone/>
              <a:defRPr sz="2800" b="1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244550" y="8711699"/>
            <a:ext cx="6358270" cy="4997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8"/>
          </a:p>
        </p:txBody>
      </p:sp>
      <p:sp>
        <p:nvSpPr>
          <p:cNvPr id="13" name="Rectangle 12"/>
          <p:cNvSpPr/>
          <p:nvPr userDrawn="1"/>
        </p:nvSpPr>
        <p:spPr>
          <a:xfrm>
            <a:off x="3663120" y="8776970"/>
            <a:ext cx="2939700" cy="30175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chemeClr val="tx1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Vote Center Survival</a:t>
            </a:r>
            <a:r>
              <a:rPr lang="en-US" sz="1600" b="1" baseline="0" dirty="0" smtClean="0">
                <a:solidFill>
                  <a:schemeClr val="tx1"/>
                </a:solidFill>
                <a:effectLst/>
                <a:latin typeface="Open Sans" charset="0"/>
                <a:ea typeface="Calibri" charset="0"/>
                <a:cs typeface="Times New Roman" charset="0"/>
              </a:rPr>
              <a:t> Guide</a:t>
            </a:r>
            <a:endParaRPr lang="en-US" sz="1600" dirty="0">
              <a:solidFill>
                <a:schemeClr val="tx1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AD8B1-900D-FD4A-B073-FCFAD86CA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0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7" r:id="rId3"/>
    <p:sldLayoutId id="2147483705" r:id="rId4"/>
    <p:sldLayoutId id="2147483706" r:id="rId5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032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63112" y="1731278"/>
            <a:ext cx="5833677" cy="6392323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smtClean="0"/>
              <a:t>Note: Only vote center workers may challenge a voter. </a:t>
            </a:r>
          </a:p>
          <a:p>
            <a:pPr marL="0" indent="0">
              <a:buNone/>
            </a:pPr>
            <a:r>
              <a:rPr lang="en-US" sz="2200" b="1" dirty="0" smtClean="0"/>
              <a:t>Call the Election Office if anyone else tries to challenge a voter.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You may challenge a voter if you believe they: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 smtClean="0"/>
              <a:t>Already voted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 smtClean="0"/>
              <a:t>Are not the person listed in the Roster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 smtClean="0"/>
              <a:t>Are not a U.S. citizen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 smtClean="0"/>
              <a:t>Are on parole because of a felony conviction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Reasons why you may challenge a voter’s right to vote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18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63112" y="1731278"/>
            <a:ext cx="5833677" cy="6392323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smtClean="0"/>
              <a:t>Note: Only vote center workers may challenge a voter. </a:t>
            </a:r>
          </a:p>
          <a:p>
            <a:pPr marL="0" indent="0">
              <a:buNone/>
            </a:pPr>
            <a:r>
              <a:rPr lang="en-US" sz="2200" b="1" dirty="0" smtClean="0"/>
              <a:t>Call the Election Office if anyone else tries to challenge a voter.</a:t>
            </a:r>
          </a:p>
          <a:p>
            <a:pPr marL="0" indent="0">
              <a:buNone/>
            </a:pPr>
            <a:endParaRPr lang="en-US" sz="2200" b="1" dirty="0" smtClean="0"/>
          </a:p>
          <a:p>
            <a:r>
              <a:rPr lang="en-US" sz="2000" dirty="0" smtClean="0"/>
              <a:t>Turn over for the allowed reasons for a challenge.</a:t>
            </a:r>
          </a:p>
          <a:p>
            <a:r>
              <a:rPr lang="en-US" sz="2000" dirty="0" smtClean="0"/>
              <a:t>Select the correct reason for the challenge.</a:t>
            </a:r>
          </a:p>
          <a:p>
            <a:r>
              <a:rPr lang="en-US" sz="2000" dirty="0" smtClean="0"/>
              <a:t>Find the oath on the ’Challenge List’ in the Roster.</a:t>
            </a:r>
          </a:p>
          <a:p>
            <a:r>
              <a:rPr lang="en-US" sz="2000" dirty="0" smtClean="0"/>
              <a:t>Read the oath to the person who you are challenging.</a:t>
            </a:r>
          </a:p>
          <a:p>
            <a:r>
              <a:rPr lang="en-US" sz="2000" dirty="0" smtClean="0"/>
              <a:t>Ask for a yes or no answer.</a:t>
            </a:r>
          </a:p>
          <a:p>
            <a:r>
              <a:rPr lang="en-US" sz="2000" b="1" dirty="0" smtClean="0"/>
              <a:t>If they respond yes, </a:t>
            </a:r>
            <a:r>
              <a:rPr lang="en-US" sz="2000" dirty="0" smtClean="0"/>
              <a:t>write the voter’s information on the ’Challenge List’ form</a:t>
            </a:r>
          </a:p>
          <a:p>
            <a:r>
              <a:rPr lang="en-US" sz="2000" dirty="0" smtClean="0"/>
              <a:t>Allow voter to vote through regular voting process</a:t>
            </a:r>
          </a:p>
          <a:p>
            <a:r>
              <a:rPr lang="en-US" sz="2000" b="1" dirty="0" smtClean="0"/>
              <a:t>If they respond no</a:t>
            </a:r>
            <a:r>
              <a:rPr lang="en-US" sz="2000" dirty="0" smtClean="0"/>
              <a:t>, have them vote on a provisional ballot </a:t>
            </a:r>
          </a:p>
          <a:p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You think a person does not have the right to vote.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29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63112" y="1219200"/>
            <a:ext cx="5833677" cy="7257969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If the roster says ‘ID required’ next to the voter’s name, then that voter has: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/>
              <a:t>Registered to vote by mail, or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/>
              <a:t>Did not list the required ID on the voter registration form, or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/>
              <a:t>Is voting in their first federal election in this county</a:t>
            </a:r>
          </a:p>
          <a:p>
            <a:pPr lvl="1">
              <a:buFont typeface="Arial" charset="0"/>
              <a:buChar char="•"/>
            </a:pPr>
            <a:endParaRPr lang="en-US" sz="2400" dirty="0" smtClean="0"/>
          </a:p>
          <a:p>
            <a:r>
              <a:rPr lang="en-US" sz="2400" dirty="0" smtClean="0"/>
              <a:t>Ask for the voter’s ID or a document with their name printed on it</a:t>
            </a:r>
          </a:p>
          <a:p>
            <a:pPr marL="0" indent="0">
              <a:buNone/>
            </a:pPr>
            <a:r>
              <a:rPr lang="en-US" sz="1800" dirty="0" smtClean="0"/>
              <a:t>	See accepted ID on next page</a:t>
            </a:r>
          </a:p>
          <a:p>
            <a:pPr>
              <a:buFont typeface="+mj-lt"/>
              <a:buAutoNum type="arabicPeriod" startAt="2"/>
            </a:pPr>
            <a:r>
              <a:rPr lang="en-US" sz="2400" dirty="0" smtClean="0"/>
              <a:t>On the Roster, list the type of ID in the column with the signature. </a:t>
            </a:r>
          </a:p>
          <a:p>
            <a:pPr marL="685800" lvl="2" indent="0">
              <a:buNone/>
            </a:pPr>
            <a:r>
              <a:rPr lang="en-US" sz="1800" dirty="0" smtClean="0"/>
              <a:t>If they show a CA driver’s license or ID card, also write the license/ID number. </a:t>
            </a:r>
          </a:p>
          <a:p>
            <a:pPr>
              <a:buAutoNum type="arabicPeriod" startAt="2"/>
            </a:pPr>
            <a:r>
              <a:rPr lang="en-US" sz="2400" dirty="0" smtClean="0"/>
              <a:t>Ask voter to sign the Roster</a:t>
            </a:r>
          </a:p>
          <a:p>
            <a:pPr>
              <a:buAutoNum type="arabicPeriod" startAt="2"/>
            </a:pPr>
            <a:r>
              <a:rPr lang="en-US" sz="2400" dirty="0" smtClean="0"/>
              <a:t>Have voter vote through regular voting process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63112" y="560704"/>
            <a:ext cx="5833677" cy="658496"/>
          </a:xfrm>
        </p:spPr>
        <p:txBody>
          <a:bodyPr/>
          <a:lstStyle/>
          <a:p>
            <a:r>
              <a:rPr lang="en-US" dirty="0" smtClean="0"/>
              <a:t>Roster says ‘ID required’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40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63112" y="560704"/>
            <a:ext cx="5833677" cy="762071"/>
          </a:xfrm>
        </p:spPr>
        <p:txBody>
          <a:bodyPr/>
          <a:lstStyle/>
          <a:p>
            <a:r>
              <a:rPr lang="en-US" dirty="0" smtClean="0"/>
              <a:t>What IDs may I accept?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770" y="1770540"/>
            <a:ext cx="1203267" cy="12032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3196" y="3436960"/>
            <a:ext cx="264110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Driver’s license or DMV ID </a:t>
            </a:r>
            <a:r>
              <a:rPr lang="en-US" sz="2800" dirty="0" smtClean="0"/>
              <a:t>card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 smtClean="0"/>
              <a:t>Other photo ID card</a:t>
            </a:r>
            <a:endParaRPr lang="en-US" sz="2800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3110" y="1187045"/>
            <a:ext cx="25359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You may accept: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5332" y="1770540"/>
            <a:ext cx="1245170" cy="120326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52195" y="3421572"/>
            <a:ext cx="284459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Other documents with voter’s name, address, and a date since the last general election. </a:t>
            </a:r>
          </a:p>
          <a:p>
            <a:endParaRPr lang="en-US" dirty="0" smtClean="0"/>
          </a:p>
          <a:p>
            <a:r>
              <a:rPr lang="en-US" sz="2000" dirty="0" smtClean="0"/>
              <a:t>This </a:t>
            </a:r>
            <a:r>
              <a:rPr lang="en-US" sz="2000" dirty="0"/>
              <a:t>may be: </a:t>
            </a:r>
            <a:endParaRPr lang="en-US" sz="2000" dirty="0" smtClean="0"/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current </a:t>
            </a:r>
            <a:r>
              <a:rPr lang="en-US" sz="2000" dirty="0"/>
              <a:t>utility </a:t>
            </a:r>
            <a:r>
              <a:rPr lang="en-US" sz="2000" dirty="0" smtClean="0"/>
              <a:t>bill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bank statement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 err="1" smtClean="0"/>
              <a:t>Medi</a:t>
            </a:r>
            <a:r>
              <a:rPr lang="en-US" sz="2000" dirty="0" smtClean="0"/>
              <a:t>-Cal card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paycheck, or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government </a:t>
            </a:r>
            <a:r>
              <a:rPr lang="en-US" sz="2000" dirty="0"/>
              <a:t>document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7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Anyone may observe the voting process.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Common types of observers:</a:t>
            </a:r>
          </a:p>
          <a:p>
            <a:pPr marL="457200" indent="-457200">
              <a:buFont typeface="Arial" charset="0"/>
              <a:buChar char="•"/>
            </a:pPr>
            <a:r>
              <a:rPr lang="en-US" b="1" dirty="0" smtClean="0"/>
              <a:t>Poll watchers: </a:t>
            </a:r>
            <a:r>
              <a:rPr lang="en-US" dirty="0" smtClean="0"/>
              <a:t>work for political parties, candidates, and supporters of Measures and Bonds. </a:t>
            </a:r>
          </a:p>
          <a:p>
            <a:pPr marL="457200" indent="-457200">
              <a:buFont typeface="Arial" charset="0"/>
              <a:buChar char="•"/>
            </a:pPr>
            <a:r>
              <a:rPr lang="en-US" b="1" dirty="0" smtClean="0"/>
              <a:t>Voters appointed to the Election Observer’s Panel:</a:t>
            </a:r>
            <a:r>
              <a:rPr lang="en-US" dirty="0" smtClean="0"/>
              <a:t> These observers must have a badge and copy of their appointment letter from the Election Office.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Poll watchers at the vote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8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63112" y="1548384"/>
            <a:ext cx="5833677" cy="6928785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smtClean="0"/>
              <a:t>Poll watchers may:</a:t>
            </a:r>
          </a:p>
          <a:p>
            <a:r>
              <a:rPr lang="en-US" sz="2200" dirty="0" smtClean="0"/>
              <a:t>Observe voting, set-up, and closing</a:t>
            </a:r>
          </a:p>
          <a:p>
            <a:r>
              <a:rPr lang="en-US" sz="2200" dirty="0" smtClean="0"/>
              <a:t>Look through the, but not when are in use.</a:t>
            </a:r>
          </a:p>
          <a:p>
            <a:endParaRPr lang="en-US" sz="2200" dirty="0" smtClean="0"/>
          </a:p>
          <a:p>
            <a:pPr marL="0" indent="0">
              <a:buNone/>
            </a:pPr>
            <a:r>
              <a:rPr lang="en-US" sz="2200" b="1" dirty="0" smtClean="0"/>
              <a:t>Poll watchers may not:</a:t>
            </a:r>
          </a:p>
          <a:p>
            <a:r>
              <a:rPr lang="en-US" sz="2200" dirty="0" smtClean="0"/>
              <a:t>Be near the voting booth or ballot box</a:t>
            </a:r>
          </a:p>
          <a:p>
            <a:r>
              <a:rPr lang="en-US" sz="2200" dirty="0" smtClean="0"/>
              <a:t>Touch voted or </a:t>
            </a:r>
            <a:r>
              <a:rPr lang="en-US" sz="2200" dirty="0" err="1" smtClean="0"/>
              <a:t>unvoted</a:t>
            </a:r>
            <a:r>
              <a:rPr lang="en-US" sz="2200" dirty="0" smtClean="0"/>
              <a:t> ballots</a:t>
            </a:r>
          </a:p>
          <a:p>
            <a:r>
              <a:rPr lang="en-US" sz="2200" dirty="0" smtClean="0"/>
              <a:t>Disturb the vote center workers or their work</a:t>
            </a:r>
          </a:p>
          <a:p>
            <a:r>
              <a:rPr lang="en-US" sz="2200" dirty="0" smtClean="0"/>
              <a:t>Sit at the vote center table</a:t>
            </a:r>
          </a:p>
          <a:p>
            <a:r>
              <a:rPr lang="en-US" sz="2200" dirty="0" smtClean="0"/>
              <a:t>Move the Street Index or Roster away from the immediate area</a:t>
            </a:r>
          </a:p>
          <a:p>
            <a:r>
              <a:rPr lang="en-US" sz="2200" dirty="0" smtClean="0"/>
              <a:t>Write anything on the Roster</a:t>
            </a:r>
          </a:p>
          <a:p>
            <a:r>
              <a:rPr lang="en-US" sz="2200" dirty="0" smtClean="0"/>
              <a:t>Conduct exit polls within 25 feet of the vote center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63112" y="560704"/>
            <a:ext cx="5833677" cy="987680"/>
          </a:xfrm>
        </p:spPr>
        <p:txBody>
          <a:bodyPr/>
          <a:lstStyle/>
          <a:p>
            <a:r>
              <a:rPr lang="en-US" dirty="0" smtClean="0"/>
              <a:t>Poll watchers at the vote center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0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Ask the voter which party’s ballot they want to vote.</a:t>
            </a:r>
          </a:p>
          <a:p>
            <a:r>
              <a:rPr lang="en-US" dirty="0" smtClean="0"/>
              <a:t>Update the roster with the new party.</a:t>
            </a:r>
          </a:p>
          <a:p>
            <a:r>
              <a:rPr lang="en-US" dirty="0" smtClean="0"/>
              <a:t>Hand the voter the ballot they requested.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Voter is listed as no party preference, but requests a party ballot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6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 smtClean="0"/>
              <a:t>Reboot the JBC. This will cancel the ballot automatically.</a:t>
            </a:r>
          </a:p>
          <a:p>
            <a:r>
              <a:rPr lang="en-US" sz="2800" dirty="0" smtClean="0"/>
              <a:t>Issue the voter a new access code. </a:t>
            </a:r>
          </a:p>
          <a:p>
            <a:r>
              <a:rPr lang="en-US" sz="2800" dirty="0" smtClean="0"/>
              <a:t>If these steps do not fix the issue, close the lid to the </a:t>
            </a:r>
            <a:r>
              <a:rPr lang="en-US" sz="2800" dirty="0" err="1" smtClean="0"/>
              <a:t>eBooth</a:t>
            </a:r>
            <a:r>
              <a:rPr lang="en-US" dirty="0" smtClean="0"/>
              <a:t>, but </a:t>
            </a:r>
            <a:r>
              <a:rPr lang="en-US" dirty="0"/>
              <a:t>l</a:t>
            </a:r>
            <a:r>
              <a:rPr lang="en-US" sz="2800" dirty="0" smtClean="0"/>
              <a:t>eave it connected.</a:t>
            </a:r>
          </a:p>
          <a:p>
            <a:r>
              <a:rPr lang="en-US" dirty="0" smtClean="0"/>
              <a:t>Tell </a:t>
            </a:r>
            <a:r>
              <a:rPr lang="en-US" dirty="0"/>
              <a:t>the Coordinator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The eSlate screen freezes while a voter is voting.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7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63112" y="1845641"/>
            <a:ext cx="5833677" cy="6866111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This means something is wrong with the connection between the </a:t>
            </a:r>
            <a:r>
              <a:rPr lang="en-US" sz="1800" dirty="0" err="1"/>
              <a:t>e</a:t>
            </a:r>
            <a:r>
              <a:rPr lang="en-US" sz="1800" dirty="0" err="1" smtClean="0"/>
              <a:t>Slate</a:t>
            </a:r>
            <a:r>
              <a:rPr lang="en-US" sz="1800" dirty="0" smtClean="0"/>
              <a:t> and the VVPAT printer. </a:t>
            </a:r>
          </a:p>
          <a:p>
            <a:r>
              <a:rPr lang="en-US" sz="1900" dirty="0" smtClean="0"/>
              <a:t>Check that the power strip is plugged into a wall outlet.</a:t>
            </a:r>
          </a:p>
          <a:p>
            <a:r>
              <a:rPr lang="en-US" sz="1900" dirty="0" smtClean="0"/>
              <a:t>Check that the red button on the power strip is flipped “on”.</a:t>
            </a:r>
          </a:p>
          <a:p>
            <a:r>
              <a:rPr lang="en-US" sz="1900" dirty="0"/>
              <a:t>Plug another electrical item, such as a cell phone, into the power strip to make sure it works. </a:t>
            </a:r>
            <a:endParaRPr lang="en-US" sz="1900" dirty="0" smtClean="0"/>
          </a:p>
          <a:p>
            <a:r>
              <a:rPr lang="en-US" sz="1900" dirty="0"/>
              <a:t>Check that </a:t>
            </a:r>
            <a:r>
              <a:rPr lang="en-US" sz="1900" dirty="0" smtClean="0"/>
              <a:t>one side of the black </a:t>
            </a:r>
            <a:r>
              <a:rPr lang="en-US" sz="1900" dirty="0"/>
              <a:t>power </a:t>
            </a:r>
            <a:r>
              <a:rPr lang="en-US" sz="1900" dirty="0" smtClean="0"/>
              <a:t>cord is </a:t>
            </a:r>
            <a:r>
              <a:rPr lang="en-US" sz="1900" dirty="0"/>
              <a:t>plugged in to the power </a:t>
            </a:r>
            <a:r>
              <a:rPr lang="en-US" sz="1900" dirty="0" smtClean="0"/>
              <a:t>strip and the other end is plugged into the black power adapter .</a:t>
            </a:r>
            <a:r>
              <a:rPr lang="en-US" sz="1900" dirty="0"/>
              <a:t> </a:t>
            </a:r>
            <a:endParaRPr lang="en-US" sz="1900" dirty="0" smtClean="0"/>
          </a:p>
          <a:p>
            <a:r>
              <a:rPr lang="en-US" sz="1900" dirty="0" smtClean="0"/>
              <a:t>Check that the black power adapter is plugged into the top of the printer. </a:t>
            </a:r>
          </a:p>
          <a:p>
            <a:r>
              <a:rPr lang="en-US" sz="1900" dirty="0" smtClean="0"/>
              <a:t>Make sure that the </a:t>
            </a:r>
            <a:r>
              <a:rPr lang="en-US" sz="1900" dirty="0" err="1" smtClean="0"/>
              <a:t>eSlate</a:t>
            </a:r>
            <a:r>
              <a:rPr lang="en-US" sz="1900" dirty="0" smtClean="0"/>
              <a:t> is seated properly in the </a:t>
            </a:r>
            <a:r>
              <a:rPr lang="en-US" sz="1900" dirty="0" err="1" smtClean="0"/>
              <a:t>eBooth</a:t>
            </a:r>
            <a:r>
              <a:rPr lang="en-US" sz="1900" dirty="0" smtClean="0"/>
              <a:t>. </a:t>
            </a:r>
          </a:p>
          <a:p>
            <a:r>
              <a:rPr lang="en-US" sz="1900" dirty="0" smtClean="0"/>
              <a:t>If these steps do not resolve the issue, close the lid to the </a:t>
            </a:r>
            <a:r>
              <a:rPr lang="en-US" sz="1900" dirty="0" err="1" smtClean="0"/>
              <a:t>eBooth</a:t>
            </a:r>
            <a:r>
              <a:rPr lang="en-US" sz="1900" dirty="0" smtClean="0"/>
              <a:t>.</a:t>
            </a:r>
          </a:p>
          <a:p>
            <a:r>
              <a:rPr lang="en-US" sz="1900" dirty="0" smtClean="0"/>
              <a:t>If you anticipate you will need that </a:t>
            </a:r>
            <a:r>
              <a:rPr lang="en-US" sz="1900" dirty="0" err="1" smtClean="0"/>
              <a:t>eBooth</a:t>
            </a:r>
            <a:r>
              <a:rPr lang="en-US" sz="1900" dirty="0" smtClean="0"/>
              <a:t> later in the day, report it to the Vote Center Coordinator. </a:t>
            </a:r>
          </a:p>
          <a:p>
            <a:endParaRPr lang="en-US" sz="19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63112" y="560704"/>
            <a:ext cx="5833677" cy="1284937"/>
          </a:xfrm>
        </p:spPr>
        <p:txBody>
          <a:bodyPr/>
          <a:lstStyle/>
          <a:p>
            <a:r>
              <a:rPr lang="en-US" dirty="0" smtClean="0"/>
              <a:t>An EVBO 103 error message (not flashing) appears on an </a:t>
            </a:r>
            <a:r>
              <a:rPr lang="en-US" dirty="0" err="1" smtClean="0"/>
              <a:t>eSlate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87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 reboot the JBC:</a:t>
            </a:r>
          </a:p>
          <a:p>
            <a:r>
              <a:rPr lang="en-US" dirty="0" smtClean="0"/>
              <a:t>Wait until all </a:t>
            </a:r>
            <a:r>
              <a:rPr lang="en-US" dirty="0" err="1" smtClean="0"/>
              <a:t>eBooths</a:t>
            </a:r>
            <a:r>
              <a:rPr lang="en-US" dirty="0" smtClean="0"/>
              <a:t> are empty. </a:t>
            </a:r>
          </a:p>
          <a:p>
            <a:r>
              <a:rPr lang="en-US" dirty="0" smtClean="0"/>
              <a:t>Unplug the battery key and the black power cord from the JBC. </a:t>
            </a:r>
          </a:p>
          <a:p>
            <a:r>
              <a:rPr lang="en-US" dirty="0" smtClean="0"/>
              <a:t>Wait for 10 seconds. </a:t>
            </a:r>
          </a:p>
          <a:p>
            <a:r>
              <a:rPr lang="en-US" dirty="0" smtClean="0"/>
              <a:t>Plug both the black power cord and battery key back into the JBC. </a:t>
            </a:r>
          </a:p>
          <a:p>
            <a:r>
              <a:rPr lang="en-US" dirty="0" smtClean="0"/>
              <a:t>Assign booth numbers to the </a:t>
            </a:r>
            <a:r>
              <a:rPr lang="en-US" dirty="0" err="1" smtClean="0"/>
              <a:t>eSlates</a:t>
            </a:r>
            <a:r>
              <a:rPr lang="en-US" dirty="0" smtClean="0"/>
              <a:t> by pressing the “ENTER” button on each </a:t>
            </a:r>
            <a:r>
              <a:rPr lang="en-US" dirty="0" err="1" smtClean="0"/>
              <a:t>eSlate</a:t>
            </a:r>
            <a:r>
              <a:rPr lang="en-US" dirty="0" smtClean="0"/>
              <a:t>. </a:t>
            </a:r>
          </a:p>
          <a:p>
            <a:r>
              <a:rPr lang="en-US" dirty="0" smtClean="0"/>
              <a:t>Re-enter the Open Polls Password. 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eSlate</a:t>
            </a:r>
            <a:r>
              <a:rPr lang="en-US" dirty="0" smtClean="0"/>
              <a:t> screen freezes or says, ‘unavailable’.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8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Contact Info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4944" y="1402080"/>
            <a:ext cx="551078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latin typeface="Open Sans" charset="0"/>
                <a:ea typeface="Open Sans" charset="0"/>
                <a:cs typeface="Open Sans" charset="0"/>
              </a:rPr>
              <a:t>Main Election Office: </a:t>
            </a:r>
          </a:p>
          <a:p>
            <a:pPr lvl="0"/>
            <a:r>
              <a:rPr lang="en-US" sz="2400" b="1" dirty="0" smtClean="0">
                <a:latin typeface="Open Sans" charset="0"/>
                <a:ea typeface="Open Sans" charset="0"/>
                <a:cs typeface="Open Sans" charset="0"/>
              </a:rPr>
              <a:t>760-878-0224</a:t>
            </a:r>
            <a:r>
              <a:rPr lang="en-US" sz="2400" dirty="0" smtClean="0"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2400" dirty="0">
                <a:latin typeface="Open Sans" charset="0"/>
                <a:ea typeface="Open Sans" charset="0"/>
                <a:cs typeface="Open Sans" charset="0"/>
              </a:rPr>
              <a:t>or </a:t>
            </a:r>
            <a:r>
              <a:rPr lang="en-US" sz="2400" b="1" dirty="0">
                <a:latin typeface="Open Sans" charset="0"/>
                <a:ea typeface="Open Sans" charset="0"/>
                <a:cs typeface="Open Sans" charset="0"/>
              </a:rPr>
              <a:t>760-937-0636</a:t>
            </a:r>
          </a:p>
          <a:p>
            <a:pPr lvl="0"/>
            <a:endParaRPr lang="en-US" sz="1600" dirty="0" smtClean="0">
              <a:latin typeface="Open Sans" charset="0"/>
              <a:ea typeface="Open Sans" charset="0"/>
              <a:cs typeface="Open Sans" charset="0"/>
            </a:endParaRPr>
          </a:p>
          <a:p>
            <a:pPr lvl="0"/>
            <a:r>
              <a:rPr lang="en-US" sz="2400" dirty="0" smtClean="0">
                <a:latin typeface="Open Sans" charset="0"/>
                <a:ea typeface="Open Sans" charset="0"/>
                <a:cs typeface="Open Sans" charset="0"/>
              </a:rPr>
              <a:t>If </a:t>
            </a:r>
            <a:r>
              <a:rPr lang="en-US" sz="2400" dirty="0">
                <a:latin typeface="Open Sans" charset="0"/>
                <a:ea typeface="Open Sans" charset="0"/>
                <a:cs typeface="Open Sans" charset="0"/>
              </a:rPr>
              <a:t>safety is </a:t>
            </a:r>
            <a:r>
              <a:rPr lang="en-US" sz="2400" dirty="0" smtClean="0">
                <a:latin typeface="Open Sans" charset="0"/>
                <a:ea typeface="Open Sans" charset="0"/>
                <a:cs typeface="Open Sans" charset="0"/>
              </a:rPr>
              <a:t>threatened, </a:t>
            </a:r>
            <a:r>
              <a:rPr lang="en-US" sz="2400" dirty="0">
                <a:latin typeface="Open Sans" charset="0"/>
                <a:ea typeface="Open Sans" charset="0"/>
                <a:cs typeface="Open Sans" charset="0"/>
              </a:rPr>
              <a:t>call the </a:t>
            </a:r>
            <a:r>
              <a:rPr lang="en-US" sz="2400" dirty="0" smtClean="0">
                <a:latin typeface="Open Sans" charset="0"/>
                <a:ea typeface="Open Sans" charset="0"/>
                <a:cs typeface="Open Sans" charset="0"/>
              </a:rPr>
              <a:t>police at </a:t>
            </a:r>
            <a:r>
              <a:rPr lang="en-US" sz="2400" b="1" dirty="0" smtClean="0">
                <a:latin typeface="Open Sans" charset="0"/>
                <a:ea typeface="Open Sans" charset="0"/>
                <a:cs typeface="Open Sans" charset="0"/>
              </a:rPr>
              <a:t>911</a:t>
            </a:r>
            <a:endParaRPr lang="en-US" sz="2400" b="1" dirty="0">
              <a:latin typeface="Open Sans" charset="0"/>
              <a:ea typeface="Open Sans" charset="0"/>
              <a:cs typeface="Open Sans" charset="0"/>
            </a:endParaRPr>
          </a:p>
          <a:p>
            <a:endParaRPr lang="en-US" sz="1600" b="1" dirty="0" smtClean="0"/>
          </a:p>
          <a:p>
            <a:r>
              <a:rPr lang="en-US" sz="1600" b="1" dirty="0" smtClean="0"/>
              <a:t>Other important numbers</a:t>
            </a:r>
          </a:p>
          <a:p>
            <a:r>
              <a:rPr lang="en-US" sz="1600" dirty="0" smtClean="0"/>
              <a:t>County </a:t>
            </a:r>
            <a:r>
              <a:rPr lang="en-US" sz="1600" dirty="0"/>
              <a:t>Sherriff’s </a:t>
            </a:r>
            <a:r>
              <a:rPr lang="en-US" sz="1600" dirty="0" smtClean="0"/>
              <a:t>Department: (209</a:t>
            </a:r>
            <a:r>
              <a:rPr lang="en-US" sz="1600" dirty="0"/>
              <a:t>) </a:t>
            </a:r>
            <a:r>
              <a:rPr lang="en-US" sz="1600" dirty="0" smtClean="0"/>
              <a:t>555-0000</a:t>
            </a:r>
            <a:r>
              <a:rPr lang="en-US" sz="1600" dirty="0"/>
              <a:t> </a:t>
            </a:r>
          </a:p>
          <a:p>
            <a:endParaRPr lang="en-US" sz="1600" dirty="0"/>
          </a:p>
          <a:p>
            <a:r>
              <a:rPr lang="en-US" sz="1600" dirty="0" smtClean="0"/>
              <a:t>Rover Deborah:</a:t>
            </a:r>
            <a:r>
              <a:rPr lang="en-US" sz="1600" dirty="0"/>
              <a:t> </a:t>
            </a:r>
            <a:r>
              <a:rPr lang="en-US" sz="1600" dirty="0" smtClean="0"/>
              <a:t>(</a:t>
            </a:r>
            <a:r>
              <a:rPr lang="en-US" sz="1600" dirty="0"/>
              <a:t>209) </a:t>
            </a:r>
            <a:r>
              <a:rPr lang="en-US" sz="1600" dirty="0" smtClean="0"/>
              <a:t>555-0002</a:t>
            </a:r>
            <a:endParaRPr lang="en-US" sz="1600" dirty="0"/>
          </a:p>
          <a:p>
            <a:endParaRPr lang="en-US" sz="1600" dirty="0" smtClean="0">
              <a:latin typeface="Open Sans" charset="0"/>
              <a:ea typeface="Open Sans" charset="0"/>
              <a:cs typeface="Open Sans" charset="0"/>
            </a:endParaRPr>
          </a:p>
          <a:p>
            <a:r>
              <a:rPr lang="en-US" sz="1600" dirty="0" smtClean="0"/>
              <a:t>Rover Tyson: (209</a:t>
            </a:r>
            <a:r>
              <a:rPr lang="en-US" sz="1600" dirty="0"/>
              <a:t>) 555-0002</a:t>
            </a:r>
          </a:p>
          <a:p>
            <a:endParaRPr lang="en-US" sz="1600" dirty="0" smtClean="0">
              <a:latin typeface="Open Sans" charset="0"/>
              <a:ea typeface="Open Sans" charset="0"/>
              <a:cs typeface="Open Sans" charset="0"/>
            </a:endParaRPr>
          </a:p>
          <a:p>
            <a:r>
              <a:rPr lang="en-US" sz="2400" dirty="0" smtClean="0">
                <a:latin typeface="Open Sans" charset="0"/>
                <a:ea typeface="Open Sans" charset="0"/>
                <a:cs typeface="Open Sans" charset="0"/>
              </a:rPr>
              <a:t>Safety plan </a:t>
            </a:r>
            <a:r>
              <a:rPr lang="en-US" sz="1400" dirty="0" smtClean="0">
                <a:latin typeface="Open Sans" charset="0"/>
                <a:ea typeface="Open Sans" charset="0"/>
                <a:cs typeface="Open Sans" charset="0"/>
              </a:rPr>
              <a:t>Write plan below</a:t>
            </a:r>
          </a:p>
          <a:p>
            <a:endParaRPr lang="en-US" sz="2400" dirty="0">
              <a:latin typeface="Open Sans" charset="0"/>
              <a:ea typeface="Open Sans" charset="0"/>
              <a:cs typeface="Open Sans" charset="0"/>
            </a:endParaRPr>
          </a:p>
          <a:p>
            <a:endParaRPr lang="en-US" sz="1600" dirty="0">
              <a:latin typeface="Open Sans" charset="0"/>
              <a:ea typeface="Open Sans" charset="0"/>
              <a:cs typeface="Open Sans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29056" y="7290816"/>
            <a:ext cx="53766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29056" y="7711440"/>
            <a:ext cx="53766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29056" y="8132064"/>
            <a:ext cx="53766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29056" y="6870192"/>
            <a:ext cx="53766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29056" y="6449568"/>
            <a:ext cx="53766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95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 smtClean="0"/>
              <a:t>Write the voter’s information on the front of the envelope</a:t>
            </a:r>
          </a:p>
          <a:p>
            <a:r>
              <a:rPr lang="en-US" sz="2800" dirty="0" smtClean="0"/>
              <a:t>Allow voter to vote through regular voting process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Dymo</a:t>
            </a:r>
            <a:r>
              <a:rPr lang="en-US" dirty="0" smtClean="0"/>
              <a:t> Label Printer jams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4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Call coordinator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e</a:t>
            </a:r>
            <a:r>
              <a:rPr lang="en-US" dirty="0" err="1" smtClean="0"/>
              <a:t>Slate</a:t>
            </a:r>
            <a:r>
              <a:rPr lang="en-US" dirty="0" smtClean="0"/>
              <a:t> shows DAU: “Audio Card Invalid” or DAU: “Battery [None]” message.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0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63113" y="3750590"/>
            <a:ext cx="5833677" cy="4766090"/>
          </a:xfrm>
        </p:spPr>
        <p:txBody>
          <a:bodyPr/>
          <a:lstStyle/>
          <a:p>
            <a:r>
              <a:rPr lang="en-US" dirty="0" smtClean="0"/>
              <a:t>Wait for voter to finish voting.</a:t>
            </a:r>
          </a:p>
          <a:p>
            <a:r>
              <a:rPr lang="en-US" dirty="0" smtClean="0"/>
              <a:t>Close the lid to the </a:t>
            </a:r>
            <a:r>
              <a:rPr lang="en-US" dirty="0" err="1" smtClean="0"/>
              <a:t>ESlate</a:t>
            </a:r>
            <a:r>
              <a:rPr lang="en-US" dirty="0" smtClean="0"/>
              <a:t> machine.</a:t>
            </a:r>
          </a:p>
          <a:p>
            <a:r>
              <a:rPr lang="en-US" dirty="0" smtClean="0"/>
              <a:t>Report the error to the Vote Center Coordinator.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eSlate</a:t>
            </a:r>
            <a:r>
              <a:rPr lang="en-US" dirty="0" smtClean="0"/>
              <a:t> machine shows any of the following errors:</a:t>
            </a:r>
          </a:p>
          <a:p>
            <a:r>
              <a:rPr lang="en-US" dirty="0" smtClean="0"/>
              <a:t>EVBO 101 error </a:t>
            </a:r>
          </a:p>
          <a:p>
            <a:r>
              <a:rPr lang="en-US" dirty="0" smtClean="0"/>
              <a:t>EVBO 102 error</a:t>
            </a:r>
          </a:p>
          <a:p>
            <a:r>
              <a:rPr lang="en-US" dirty="0" smtClean="0"/>
              <a:t>EVBO 103 error (flashing)</a:t>
            </a:r>
          </a:p>
          <a:p>
            <a:r>
              <a:rPr lang="en-US" dirty="0" smtClean="0"/>
              <a:t>EVBO 105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3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63112" y="1740483"/>
            <a:ext cx="5833677" cy="6236814"/>
          </a:xfrm>
        </p:spPr>
        <p:txBody>
          <a:bodyPr/>
          <a:lstStyle/>
          <a:p>
            <a:r>
              <a:rPr lang="en-US" dirty="0" smtClean="0"/>
              <a:t>Call 911, if necessary.</a:t>
            </a:r>
          </a:p>
          <a:p>
            <a:r>
              <a:rPr lang="en-US" dirty="0"/>
              <a:t>Call the Election Office. </a:t>
            </a:r>
            <a:r>
              <a:rPr lang="en-US" dirty="0" smtClean="0"/>
              <a:t> </a:t>
            </a:r>
          </a:p>
          <a:p>
            <a:r>
              <a:rPr lang="en-US" dirty="0" smtClean="0"/>
              <a:t>Announce that the vote center must be evacuated.</a:t>
            </a:r>
          </a:p>
          <a:p>
            <a:r>
              <a:rPr lang="en-US" dirty="0" smtClean="0"/>
              <a:t>Escort members of the public out of the building.</a:t>
            </a:r>
          </a:p>
          <a:p>
            <a:r>
              <a:rPr lang="en-US" dirty="0" smtClean="0"/>
              <a:t>Gather with all election officials at a meeting point. </a:t>
            </a:r>
          </a:p>
          <a:p>
            <a:r>
              <a:rPr lang="en-US" dirty="0" smtClean="0"/>
              <a:t>Check that all election workers are present.</a:t>
            </a:r>
          </a:p>
          <a:p>
            <a:r>
              <a:rPr lang="en-US" dirty="0" smtClean="0"/>
              <a:t>If safe, evacuate the ballot box and supervisor notebook.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building needs to be evacuated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95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63112" y="1267968"/>
            <a:ext cx="5833677" cy="6526449"/>
          </a:xfrm>
        </p:spPr>
        <p:txBody>
          <a:bodyPr/>
          <a:lstStyle/>
          <a:p>
            <a:r>
              <a:rPr lang="en-US" sz="2000" dirty="0" smtClean="0"/>
              <a:t>Replace the full ballot box with an empty ballot box.</a:t>
            </a:r>
          </a:p>
          <a:p>
            <a:r>
              <a:rPr lang="en-US" sz="2000" dirty="0" smtClean="0"/>
              <a:t>Move </a:t>
            </a:r>
            <a:r>
              <a:rPr lang="en-US" sz="2000" dirty="0"/>
              <a:t>the full ballot box </a:t>
            </a:r>
            <a:r>
              <a:rPr lang="en-US" sz="2000" dirty="0" smtClean="0"/>
              <a:t>to the </a:t>
            </a:r>
            <a:r>
              <a:rPr lang="en-US" sz="2000" dirty="0"/>
              <a:t>Supervisor </a:t>
            </a:r>
            <a:r>
              <a:rPr lang="en-US" sz="2000" dirty="0" smtClean="0"/>
              <a:t>table</a:t>
            </a:r>
          </a:p>
          <a:p>
            <a:r>
              <a:rPr lang="en-US" sz="2000" dirty="0" smtClean="0"/>
              <a:t>Locate the seals in the green canvas bag</a:t>
            </a:r>
          </a:p>
          <a:p>
            <a:r>
              <a:rPr lang="en-US" sz="2000" dirty="0" smtClean="0"/>
              <a:t>Enter your initials and seal number into the ‘Ballot box transport and custody log’.</a:t>
            </a:r>
          </a:p>
          <a:p>
            <a:r>
              <a:rPr lang="en-US" sz="2000" dirty="0" smtClean="0"/>
              <a:t>Place the log and seal under the handle of the ballot box.</a:t>
            </a:r>
          </a:p>
          <a:p>
            <a:r>
              <a:rPr lang="en-US" sz="2000" dirty="0" smtClean="0"/>
              <a:t>Store the full ballot box under the supply table until the ballot security team arrives.</a:t>
            </a:r>
          </a:p>
          <a:p>
            <a:r>
              <a:rPr lang="en-US" sz="2000" dirty="0" smtClean="0"/>
              <a:t>When the ballot security team arrives, unlock the padlock on the front.</a:t>
            </a:r>
          </a:p>
          <a:p>
            <a:r>
              <a:rPr lang="en-US" sz="2000" dirty="0" smtClean="0"/>
              <a:t>Enter the pick-up time on the ‘Ballot box transport and custody log’ and the ‘Ballot Transfer label’</a:t>
            </a:r>
          </a:p>
          <a:p>
            <a:r>
              <a:rPr lang="en-US" sz="2000" dirty="0" smtClean="0"/>
              <a:t>Observe the ballot security team’s procedure</a:t>
            </a:r>
          </a:p>
          <a:p>
            <a:r>
              <a:rPr lang="en-US" sz="2000" dirty="0" smtClean="0"/>
              <a:t>Collect the pink copy of the ‘Ballot box transport and custody log’</a:t>
            </a:r>
          </a:p>
          <a:p>
            <a:r>
              <a:rPr lang="en-US" sz="2000" dirty="0" smtClean="0"/>
              <a:t>Place the pink copy in the supervisor notebook</a:t>
            </a:r>
            <a:endParaRPr lang="en-US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63112" y="560704"/>
            <a:ext cx="5833677" cy="551404"/>
          </a:xfrm>
        </p:spPr>
        <p:txBody>
          <a:bodyPr/>
          <a:lstStyle/>
          <a:p>
            <a:r>
              <a:rPr lang="en-US" dirty="0" smtClean="0"/>
              <a:t>The ballot box is full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6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63112" y="1548398"/>
            <a:ext cx="5833677" cy="6392323"/>
          </a:xfrm>
        </p:spPr>
        <p:txBody>
          <a:bodyPr/>
          <a:lstStyle/>
          <a:p>
            <a:r>
              <a:rPr lang="en-US" sz="2000" dirty="0" smtClean="0"/>
              <a:t>Look for voter’s name in the roster</a:t>
            </a:r>
          </a:p>
          <a:p>
            <a:r>
              <a:rPr lang="en-US" sz="2000" dirty="0" smtClean="0"/>
              <a:t>If you find their name, ask for their:</a:t>
            </a:r>
          </a:p>
          <a:p>
            <a:pPr lvl="1">
              <a:buFont typeface="Arial" charset="0"/>
              <a:buChar char="•"/>
            </a:pPr>
            <a:r>
              <a:rPr lang="en-US" sz="2000" dirty="0" smtClean="0"/>
              <a:t>Vote-by-mail ballot AND</a:t>
            </a:r>
          </a:p>
          <a:p>
            <a:pPr lvl="1">
              <a:buFont typeface="Arial" charset="0"/>
              <a:buChar char="•"/>
            </a:pPr>
            <a:r>
              <a:rPr lang="en-US" sz="2000" dirty="0" smtClean="0"/>
              <a:t>Return ID envelope</a:t>
            </a:r>
          </a:p>
          <a:p>
            <a:r>
              <a:rPr lang="en-US" sz="2000" dirty="0" smtClean="0"/>
              <a:t>Write ‘surrendered’ on the ID envelope</a:t>
            </a:r>
          </a:p>
          <a:p>
            <a:r>
              <a:rPr lang="en-US" sz="2000" dirty="0" smtClean="0"/>
              <a:t>Place the ID envelope and ballot in envelope 2</a:t>
            </a:r>
          </a:p>
          <a:p>
            <a:r>
              <a:rPr lang="en-US" sz="2000" dirty="0" smtClean="0"/>
              <a:t>Cross out ‘vote-by-mail’ ballot on the roster</a:t>
            </a:r>
          </a:p>
          <a:p>
            <a:r>
              <a:rPr lang="en-US" sz="2000" dirty="0" smtClean="0"/>
              <a:t>Write ‘ballot surrendered’ in the signature box leaving enough room for voter to sign</a:t>
            </a:r>
          </a:p>
          <a:p>
            <a:r>
              <a:rPr lang="en-US" sz="2000" dirty="0" smtClean="0"/>
              <a:t>Ask voter to sign in signature box</a:t>
            </a:r>
          </a:p>
          <a:p>
            <a:r>
              <a:rPr lang="en-US" sz="2000" dirty="0" smtClean="0"/>
              <a:t>Allow voter to vote through regular voting process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voter must vote with a provisional ballot if:</a:t>
            </a:r>
          </a:p>
          <a:p>
            <a:pPr lvl="1">
              <a:buFont typeface="Arial" charset="0"/>
              <a:buChar char="•"/>
            </a:pPr>
            <a:r>
              <a:rPr lang="en-US" sz="2000" dirty="0" smtClean="0"/>
              <a:t>The voter’s name is not on the Roster</a:t>
            </a:r>
          </a:p>
          <a:p>
            <a:pPr lvl="1">
              <a:buFont typeface="Arial" charset="0"/>
              <a:buChar char="•"/>
            </a:pPr>
            <a:r>
              <a:rPr lang="en-US" sz="2000" dirty="0" smtClean="0"/>
              <a:t>The voter does not have the ID envelope AND vote-by-mail ballot</a:t>
            </a:r>
          </a:p>
          <a:p>
            <a:pPr lvl="1">
              <a:buFont typeface="Arial" charset="0"/>
              <a:buChar char="•"/>
            </a:pPr>
            <a:r>
              <a:rPr lang="en-US" sz="2000" dirty="0" smtClean="0"/>
              <a:t>The voter’s precinct is a vote-by-mail only precinct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A vote-by-mail voter wants to vote at the polls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75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63112" y="1548398"/>
            <a:ext cx="5833677" cy="6392323"/>
          </a:xfrm>
        </p:spPr>
        <p:txBody>
          <a:bodyPr/>
          <a:lstStyle/>
          <a:p>
            <a:r>
              <a:rPr lang="en-US" sz="2400" dirty="0" smtClean="0"/>
              <a:t>Collect </a:t>
            </a:r>
            <a:r>
              <a:rPr lang="en-US" sz="2400" dirty="0"/>
              <a:t>the voter’s vote-by-mail ballot.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The ballot must be sealed inside an ID envelope.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If the voter does not have her/his ID envelope and vote-by-mail ballot, she/he must vote a provisional ballot.</a:t>
            </a:r>
          </a:p>
          <a:p>
            <a:r>
              <a:rPr lang="en-US" sz="2400" dirty="0"/>
              <a:t>Peel back the privacy shield on the outside of the ID envelope</a:t>
            </a:r>
          </a:p>
          <a:p>
            <a:r>
              <a:rPr lang="en-US" sz="2400" dirty="0"/>
              <a:t>Check that the voter signed the signature area on the ID envelope.</a:t>
            </a:r>
          </a:p>
          <a:p>
            <a:r>
              <a:rPr lang="en-US" sz="2400" dirty="0"/>
              <a:t>Place the sealed ID envelope in envelope #3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63112" y="560704"/>
            <a:ext cx="5833677" cy="987694"/>
          </a:xfrm>
        </p:spPr>
        <p:txBody>
          <a:bodyPr/>
          <a:lstStyle/>
          <a:p>
            <a:r>
              <a:rPr lang="en-US"/>
              <a:t>Voter drops off her/his voted vote-by-mail ballot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3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63112" y="1548398"/>
            <a:ext cx="5833677" cy="6392323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/>
              <a:t>Inactive voters may be found:</a:t>
            </a:r>
          </a:p>
          <a:p>
            <a:pPr>
              <a:buFont typeface="Arial" charset="0"/>
              <a:buChar char="•"/>
            </a:pPr>
            <a:r>
              <a:rPr lang="en-US" sz="2000" dirty="0"/>
              <a:t>On the yellow ‘Inactive Roster’ if the U.S. Postal Service has notified us about an address change</a:t>
            </a:r>
          </a:p>
          <a:p>
            <a:pPr>
              <a:buFont typeface="Arial" charset="0"/>
              <a:buChar char="•"/>
            </a:pPr>
            <a:r>
              <a:rPr lang="en-US" sz="2000" dirty="0"/>
              <a:t>On the Supplemental Roster Page 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200" b="1" dirty="0"/>
              <a:t>If name found on yellow ‘Inactive Roster’:</a:t>
            </a:r>
          </a:p>
          <a:p>
            <a:r>
              <a:rPr lang="en-US" sz="2000" dirty="0"/>
              <a:t>Ask the voter for her/his address</a:t>
            </a:r>
          </a:p>
          <a:p>
            <a:r>
              <a:rPr lang="en-US" sz="2000" dirty="0"/>
              <a:t>If address stated matches roster then ask voter to read and sign the oath on the front page of the yellow ’Inactive Roster’</a:t>
            </a:r>
          </a:p>
          <a:p>
            <a:r>
              <a:rPr lang="en-US" sz="2000" dirty="0"/>
              <a:t>Allow the voter to vote using the regular voting process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200" b="1" dirty="0"/>
              <a:t>If name found on yellow ‘Supplemental Roster’:</a:t>
            </a:r>
          </a:p>
          <a:p>
            <a:r>
              <a:rPr lang="en-US" sz="2000" dirty="0"/>
              <a:t>Ask voter to sign next to name on the Supplemental Roster</a:t>
            </a:r>
          </a:p>
          <a:p>
            <a:r>
              <a:rPr lang="en-US" sz="2000" dirty="0"/>
              <a:t>Allow the voter to vote using the regular voting process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63112" y="560704"/>
            <a:ext cx="5833677" cy="987694"/>
          </a:xfrm>
        </p:spPr>
        <p:txBody>
          <a:bodyPr/>
          <a:lstStyle/>
          <a:p>
            <a:r>
              <a:rPr lang="en-US" dirty="0"/>
              <a:t>The roster says ‘inactive voter’ next to voter’s name.</a:t>
            </a:r>
          </a:p>
        </p:txBody>
      </p:sp>
    </p:spTree>
    <p:extLst>
      <p:ext uri="{BB962C8B-B14F-4D97-AF65-F5344CB8AC3E}">
        <p14:creationId xmlns:p14="http://schemas.microsoft.com/office/powerpoint/2010/main" val="182963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63112" y="1359365"/>
            <a:ext cx="5833677" cy="6392323"/>
          </a:xfrm>
        </p:spPr>
        <p:txBody>
          <a:bodyPr/>
          <a:lstStyle/>
          <a:p>
            <a:r>
              <a:rPr lang="en-US" dirty="0" smtClean="0"/>
              <a:t>Ask the voter to sign the Roster with their new name</a:t>
            </a:r>
          </a:p>
          <a:p>
            <a:r>
              <a:rPr lang="en-US" dirty="0" smtClean="0"/>
              <a:t>Giver voter a ’Voter Registration Card’</a:t>
            </a:r>
          </a:p>
          <a:p>
            <a:r>
              <a:rPr lang="en-US" dirty="0" smtClean="0"/>
              <a:t>Find the Inspector’s Checklist</a:t>
            </a:r>
          </a:p>
          <a:p>
            <a:r>
              <a:rPr lang="en-US" dirty="0" smtClean="0"/>
              <a:t>Print the name change information in the ‘Notes to Election Official’ on the checklist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Voter changed her/his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55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 smtClean="0"/>
              <a:t>Ask the voter to write the word ‘Spoiled’ on the ballot</a:t>
            </a:r>
          </a:p>
          <a:p>
            <a:r>
              <a:rPr lang="en-US" sz="2800" dirty="0" smtClean="0"/>
              <a:t>Place the ‘Spoiled’ ballot in envelope 4</a:t>
            </a:r>
          </a:p>
          <a:p>
            <a:r>
              <a:rPr lang="en-US" sz="2800" dirty="0" smtClean="0"/>
              <a:t>Issue another ballot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Note: voters are allowed up to 3 ballots.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Voter makes a mistake or damages the ballot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9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Ask the voter whether they brought someone with them or need your help to vote</a:t>
            </a:r>
          </a:p>
          <a:p>
            <a:r>
              <a:rPr lang="en-US" dirty="0"/>
              <a:t>Place the ‘Spoiled’ ballot in envelope 4</a:t>
            </a:r>
          </a:p>
          <a:p>
            <a:r>
              <a:rPr lang="en-US" dirty="0"/>
              <a:t>Have voter take oath and sign Assisted Voter List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Voter needs help voting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80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Call the Elections Office</a:t>
            </a:r>
          </a:p>
          <a:p>
            <a:r>
              <a:rPr lang="en-US" dirty="0" smtClean="0"/>
              <a:t>Open </a:t>
            </a:r>
            <a:r>
              <a:rPr lang="en-US" dirty="0"/>
              <a:t>the vote center on time</a:t>
            </a:r>
          </a:p>
          <a:p>
            <a:r>
              <a:rPr lang="en-US" dirty="0" smtClean="0"/>
              <a:t>Try </a:t>
            </a:r>
            <a:r>
              <a:rPr lang="en-US" dirty="0"/>
              <a:t>to find a substitute vote center worker. </a:t>
            </a:r>
          </a:p>
          <a:p>
            <a:r>
              <a:rPr lang="en-US" dirty="0"/>
              <a:t>If you cannot get into the vote center, call the Election Office immediately</a:t>
            </a:r>
          </a:p>
          <a:p>
            <a:r>
              <a:rPr lang="en-US" dirty="0"/>
              <a:t>If possible, start voting outside with the ballots and the Roster.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Vote center worker does not show up on </a:t>
            </a:r>
            <a:r>
              <a:rPr lang="en-US" dirty="0" smtClean="0"/>
              <a:t>time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2573</TotalTime>
  <Words>1409</Words>
  <Application>Microsoft Macintosh PowerPoint</Application>
  <PresentationFormat>Letter Paper (8.5x11 in)</PresentationFormat>
  <Paragraphs>198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Calibri</vt:lpstr>
      <vt:lpstr>Calibri Light</vt:lpstr>
      <vt:lpstr>Open Sans</vt:lpstr>
      <vt:lpstr>Times New Roman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Maggie Ollove</cp:lastModifiedBy>
  <cp:revision>171</cp:revision>
  <cp:lastPrinted>2018-04-10T15:43:42Z</cp:lastPrinted>
  <dcterms:created xsi:type="dcterms:W3CDTF">2017-10-25T16:02:46Z</dcterms:created>
  <dcterms:modified xsi:type="dcterms:W3CDTF">2018-04-23T14:38:36Z</dcterms:modified>
</cp:coreProperties>
</file>