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5" r:id="rId4"/>
    <p:sldId id="263" r:id="rId5"/>
    <p:sldId id="264" r:id="rId6"/>
    <p:sldId id="262" r:id="rId7"/>
    <p:sldId id="267" r:id="rId8"/>
    <p:sldId id="270" r:id="rId9"/>
    <p:sldId id="268" r:id="rId10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07A"/>
    <a:srgbClr val="624A91"/>
    <a:srgbClr val="824D20"/>
    <a:srgbClr val="A72334"/>
    <a:srgbClr val="006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9" autoAdjust="0"/>
    <p:restoredTop sz="89041" autoAdjust="0"/>
  </p:normalViewPr>
  <p:slideViewPr>
    <p:cSldViewPr snapToGrid="0" snapToObjects="1">
      <p:cViewPr>
        <p:scale>
          <a:sx n="55" d="100"/>
          <a:sy n="55" d="100"/>
        </p:scale>
        <p:origin x="172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B02B8-3802-094B-A873-58080BB7581C}" type="datetimeFigureOut">
              <a:rPr lang="en-US" smtClean="0"/>
              <a:t>4/23/18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1CDBE-AEC7-5E44-A48A-B8083CC8C1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204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557A8-2CB2-6944-83DD-F826F8EC61ED}" type="datetimeFigureOut">
              <a:rPr lang="en-US" smtClean="0"/>
              <a:t>4/23/18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67FB9-55E1-854A-8A72-8853FAAB0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4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67FB9-55E1-854A-8A72-8853FAAB038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1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vis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0262" y="1765939"/>
            <a:ext cx="6703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rgbClr val="00672C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Supervisor</a:t>
            </a:r>
            <a:endParaRPr lang="en-US" sz="4800" dirty="0">
              <a:solidFill>
                <a:srgbClr val="00672C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830262" y="2737767"/>
            <a:ext cx="6111875" cy="41936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1pPr>
            <a:lvl2pPr marL="38862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2pPr>
            <a:lvl3pPr marL="77724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3pPr>
            <a:lvl4pPr marL="116586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4pPr>
            <a:lvl5pPr marL="155448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487511"/>
            <a:ext cx="7772400" cy="570889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2817333" y="4939057"/>
            <a:ext cx="9786551" cy="170473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ter Cler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61075"/>
            <a:ext cx="7772400" cy="5708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8939" y="71762"/>
            <a:ext cx="5734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Greeter Clerk</a:t>
            </a:r>
            <a:endParaRPr lang="en-US" sz="2400" dirty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8939" y="63532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26756" y="1796393"/>
            <a:ext cx="7275171" cy="7296971"/>
          </a:xfrm>
        </p:spPr>
        <p:txBody>
          <a:bodyPr>
            <a:noAutofit/>
          </a:bodyPr>
          <a:lstStyle>
            <a:lvl1pPr marL="640080" indent="-640080">
              <a:buFont typeface="Wingdings" charset="2"/>
              <a:buChar char=""/>
              <a:defRPr sz="3200" b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Task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844874" y="9794910"/>
            <a:ext cx="2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Greeter clerk checklists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page </a:t>
            </a:r>
            <a:fld id="{8A75841E-14F0-534A-B285-BABFC064D0F6}" type="slidenum">
              <a:rPr lang="en-US" sz="1200" smtClean="0">
                <a:latin typeface="Open Sans" charset="0"/>
                <a:ea typeface="Open Sans" charset="0"/>
                <a:cs typeface="Open Sans" charset="0"/>
              </a:rPr>
              <a:pPr algn="l"/>
              <a:t>‹#›</a:t>
            </a:fld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00607A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Time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523351" y="9300300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625996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Date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239264" y="9293261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297631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Initials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2743403" y="4989540"/>
            <a:ext cx="9922475" cy="205432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-2" y="9885403"/>
            <a:ext cx="4749802" cy="195737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0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vis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561075"/>
            <a:ext cx="7772400" cy="5708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28939" y="71762"/>
            <a:ext cx="5734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Supervisor</a:t>
            </a:r>
            <a:endParaRPr lang="en-US" sz="2400" dirty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8939" y="63532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26756" y="1796393"/>
            <a:ext cx="7275171" cy="7296971"/>
          </a:xfrm>
        </p:spPr>
        <p:txBody>
          <a:bodyPr>
            <a:noAutofit/>
          </a:bodyPr>
          <a:lstStyle>
            <a:lvl1pPr marL="640080" indent="-640080">
              <a:buFont typeface="Wingdings" charset="2"/>
              <a:buChar char=""/>
              <a:defRPr sz="3200" b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Task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5230902" y="9794910"/>
            <a:ext cx="2371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Supervisor</a:t>
            </a:r>
            <a:r>
              <a:rPr lang="en-US" sz="1200" baseline="0" dirty="0" smtClean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checklists page </a:t>
            </a:r>
            <a:fld id="{8A75841E-14F0-534A-B285-BABFC064D0F6}" type="slidenum">
              <a:rPr lang="en-US" sz="1200" smtClean="0">
                <a:latin typeface="Open Sans" charset="0"/>
                <a:ea typeface="Open Sans" charset="0"/>
                <a:cs typeface="Open Sans" charset="0"/>
              </a:rPr>
              <a:pPr algn="l"/>
              <a:t>‹#›</a:t>
            </a:fld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00672C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Time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6523351" y="9300300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625996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Date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5239264" y="9293261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97631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Initials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 rot="5400000">
            <a:off x="2743403" y="4989540"/>
            <a:ext cx="9922475" cy="205432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 rot="10800000">
            <a:off x="-2" y="9885404"/>
            <a:ext cx="5128056" cy="186503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ck-in cle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30262" y="1765939"/>
            <a:ext cx="6703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rgbClr val="A72334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Check-in</a:t>
            </a:r>
            <a:r>
              <a:rPr lang="en-US" sz="4800" b="1" baseline="0" dirty="0" smtClean="0">
                <a:solidFill>
                  <a:srgbClr val="A72334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 clerk</a:t>
            </a:r>
            <a:endParaRPr lang="en-US" sz="4800" dirty="0">
              <a:solidFill>
                <a:srgbClr val="A72334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quarter" idx="10"/>
          </p:nvPr>
        </p:nvSpPr>
        <p:spPr>
          <a:xfrm>
            <a:off x="830262" y="2737767"/>
            <a:ext cx="6111875" cy="41936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1pPr>
            <a:lvl2pPr marL="38862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2pPr>
            <a:lvl3pPr marL="77724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3pPr>
            <a:lvl4pPr marL="116586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4pPr>
            <a:lvl5pPr marL="155448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9487511"/>
            <a:ext cx="7772400" cy="570889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2817333" y="4939057"/>
            <a:ext cx="9786551" cy="170473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1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ck-in cler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61075"/>
            <a:ext cx="7772400" cy="5708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8939" y="71762"/>
            <a:ext cx="5734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Check-in Clerk</a:t>
            </a:r>
            <a:endParaRPr lang="en-US" sz="2400" dirty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8939" y="63532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26756" y="1796393"/>
            <a:ext cx="7275171" cy="7296971"/>
          </a:xfrm>
        </p:spPr>
        <p:txBody>
          <a:bodyPr>
            <a:noAutofit/>
          </a:bodyPr>
          <a:lstStyle>
            <a:lvl1pPr marL="640080" indent="-640080">
              <a:buFont typeface="Wingdings" charset="2"/>
              <a:buChar char=""/>
              <a:defRPr sz="3200" b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Task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915212" y="9794910"/>
            <a:ext cx="268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Check-in clerk checklists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page </a:t>
            </a:r>
            <a:fld id="{8A75841E-14F0-534A-B285-BABFC064D0F6}" type="slidenum">
              <a:rPr lang="en-US" sz="1200" smtClean="0">
                <a:latin typeface="Open Sans" charset="0"/>
                <a:ea typeface="Open Sans" charset="0"/>
                <a:cs typeface="Open Sans" charset="0"/>
              </a:rPr>
              <a:pPr algn="l"/>
              <a:t>‹#›</a:t>
            </a:fld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A72334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Time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523351" y="9300300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625996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Date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239264" y="9293261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297631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Initials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2743403" y="4989540"/>
            <a:ext cx="9922475" cy="205432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-2" y="9885403"/>
            <a:ext cx="4749802" cy="195737"/>
          </a:xfrm>
          <a:prstGeom prst="rect">
            <a:avLst/>
          </a:prstGeom>
          <a:solidFill>
            <a:srgbClr val="A723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9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llot cle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30262" y="1765939"/>
            <a:ext cx="6703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rgbClr val="824D20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Ballot </a:t>
            </a:r>
            <a:r>
              <a:rPr lang="en-US" sz="4800" b="1" baseline="0" dirty="0" smtClean="0">
                <a:solidFill>
                  <a:srgbClr val="824D20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clerk</a:t>
            </a:r>
            <a:endParaRPr lang="en-US" sz="4800" dirty="0">
              <a:solidFill>
                <a:srgbClr val="824D2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quarter" idx="10"/>
          </p:nvPr>
        </p:nvSpPr>
        <p:spPr>
          <a:xfrm>
            <a:off x="830262" y="2737767"/>
            <a:ext cx="6111875" cy="41936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1pPr>
            <a:lvl2pPr marL="38862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2pPr>
            <a:lvl3pPr marL="77724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3pPr>
            <a:lvl4pPr marL="116586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4pPr>
            <a:lvl5pPr marL="155448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9487511"/>
            <a:ext cx="7772400" cy="570889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2817333" y="4939057"/>
            <a:ext cx="9786551" cy="170473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7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llot cler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61075"/>
            <a:ext cx="7772400" cy="5708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8939" y="71762"/>
            <a:ext cx="5734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Ballot Clerk</a:t>
            </a:r>
            <a:endParaRPr lang="en-US" sz="2400" dirty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8939" y="63532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26756" y="1796393"/>
            <a:ext cx="7275171" cy="7296971"/>
          </a:xfrm>
        </p:spPr>
        <p:txBody>
          <a:bodyPr>
            <a:noAutofit/>
          </a:bodyPr>
          <a:lstStyle>
            <a:lvl1pPr marL="640080" indent="-640080">
              <a:buFont typeface="Wingdings" charset="2"/>
              <a:buChar char=""/>
              <a:defRPr sz="3200" b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Task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915212" y="9794910"/>
            <a:ext cx="268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Ballot clerk checklists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page </a:t>
            </a:r>
            <a:fld id="{8A75841E-14F0-534A-B285-BABFC064D0F6}" type="slidenum">
              <a:rPr lang="en-US" sz="1200" smtClean="0">
                <a:latin typeface="Open Sans" charset="0"/>
                <a:ea typeface="Open Sans" charset="0"/>
                <a:cs typeface="Open Sans" charset="0"/>
              </a:rPr>
              <a:pPr algn="l"/>
              <a:t>‹#›</a:t>
            </a:fld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824D2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Time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523351" y="9300300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625996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Date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239264" y="9293261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297631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Initials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2743403" y="4989540"/>
            <a:ext cx="9922475" cy="205432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-2" y="9885403"/>
            <a:ext cx="4749802" cy="195737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6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ting tech cle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0262" y="1765939"/>
            <a:ext cx="6703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rgbClr val="624A9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Voting Tech </a:t>
            </a:r>
            <a:r>
              <a:rPr lang="en-US" sz="4800" b="1" baseline="0" dirty="0" smtClean="0">
                <a:solidFill>
                  <a:srgbClr val="624A9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clerk</a:t>
            </a:r>
            <a:endParaRPr lang="en-US" sz="4800" dirty="0">
              <a:solidFill>
                <a:srgbClr val="624A9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8" name="Content Placeholder 9"/>
          <p:cNvSpPr>
            <a:spLocks noGrp="1"/>
          </p:cNvSpPr>
          <p:nvPr>
            <p:ph sz="quarter" idx="10"/>
          </p:nvPr>
        </p:nvSpPr>
        <p:spPr>
          <a:xfrm>
            <a:off x="830262" y="2737767"/>
            <a:ext cx="6111875" cy="41936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1pPr>
            <a:lvl2pPr marL="38862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2pPr>
            <a:lvl3pPr marL="77724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3pPr>
            <a:lvl4pPr marL="116586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4pPr>
            <a:lvl5pPr marL="155448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9487511"/>
            <a:ext cx="7772400" cy="570889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2817333" y="4939057"/>
            <a:ext cx="9786551" cy="170473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ting tech cler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61075"/>
            <a:ext cx="7772400" cy="5708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328939" y="71762"/>
            <a:ext cx="5734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Voting Tech Clerk</a:t>
            </a:r>
            <a:endParaRPr lang="en-US" sz="2400" dirty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8939" y="63532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26756" y="1796393"/>
            <a:ext cx="7275171" cy="7296971"/>
          </a:xfrm>
        </p:spPr>
        <p:txBody>
          <a:bodyPr>
            <a:noAutofit/>
          </a:bodyPr>
          <a:lstStyle>
            <a:lvl1pPr marL="640080" indent="-640080">
              <a:buFont typeface="Wingdings" charset="2"/>
              <a:buChar char=""/>
              <a:defRPr sz="3200" b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Task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4844874" y="9794910"/>
            <a:ext cx="2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smtClean="0">
                <a:latin typeface="Open Sans" charset="0"/>
                <a:ea typeface="Open Sans" charset="0"/>
                <a:cs typeface="Open Sans" charset="0"/>
              </a:rPr>
              <a:t>Voting Tech clerk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checklists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page </a:t>
            </a:r>
            <a:fld id="{8A75841E-14F0-534A-B285-BABFC064D0F6}" type="slidenum">
              <a:rPr lang="en-US" sz="1200" smtClean="0">
                <a:latin typeface="Open Sans" charset="0"/>
                <a:ea typeface="Open Sans" charset="0"/>
                <a:cs typeface="Open Sans" charset="0"/>
              </a:rPr>
              <a:pPr algn="l"/>
              <a:t>‹#›</a:t>
            </a:fld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624A9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Time</a:t>
            </a:r>
          </a:p>
        </p:txBody>
      </p:sp>
      <p:sp>
        <p:nvSpPr>
          <p:cNvPr id="26" name="Rectangle 25"/>
          <p:cNvSpPr/>
          <p:nvPr userDrawn="1"/>
        </p:nvSpPr>
        <p:spPr>
          <a:xfrm>
            <a:off x="6523351" y="9300300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 userDrawn="1"/>
        </p:nvSpPr>
        <p:spPr>
          <a:xfrm>
            <a:off x="6625996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Date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5239264" y="9293261"/>
            <a:ext cx="913162" cy="3622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97631" y="9296780"/>
            <a:ext cx="87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Initials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 rot="5400000">
            <a:off x="2743403" y="4989540"/>
            <a:ext cx="9922475" cy="205432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 userDrawn="1"/>
        </p:nvSpPr>
        <p:spPr>
          <a:xfrm rot="10800000">
            <a:off x="-2" y="9885403"/>
            <a:ext cx="4749802" cy="195737"/>
          </a:xfrm>
          <a:prstGeom prst="rect">
            <a:avLst/>
          </a:prstGeom>
          <a:solidFill>
            <a:srgbClr val="624A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90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ter Cle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30262" y="1765939"/>
            <a:ext cx="6703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rgbClr val="00607A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Greeter </a:t>
            </a:r>
            <a:r>
              <a:rPr lang="en-US" sz="4800" b="1" baseline="0" dirty="0" smtClean="0">
                <a:solidFill>
                  <a:srgbClr val="00607A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clerk</a:t>
            </a:r>
            <a:endParaRPr lang="en-US" sz="4800" dirty="0">
              <a:solidFill>
                <a:srgbClr val="00607A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quarter" idx="10"/>
          </p:nvPr>
        </p:nvSpPr>
        <p:spPr>
          <a:xfrm>
            <a:off x="830262" y="2737767"/>
            <a:ext cx="6111875" cy="41936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1pPr>
            <a:lvl2pPr marL="38862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2pPr>
            <a:lvl3pPr marL="77724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3pPr>
            <a:lvl4pPr marL="116586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4pPr>
            <a:lvl5pPr marL="1554480" indent="0">
              <a:buNone/>
              <a:defRPr sz="1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9814"/>
            <a:ext cx="7772400" cy="570889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9487511"/>
            <a:ext cx="7772400" cy="570889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2817333" y="4939057"/>
            <a:ext cx="9786551" cy="170473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-4805519" y="5074981"/>
            <a:ext cx="9786551" cy="170473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0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5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5" y="535521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5" y="2677584"/>
            <a:ext cx="6703695" cy="638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10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D8B1-900D-FD4A-B073-FCFAD86CA1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8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0262" y="2737767"/>
            <a:ext cx="6111875" cy="66598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Taapsi Ramchandani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Supervisor of elections </a:t>
            </a:r>
          </a:p>
          <a:p>
            <a:pPr>
              <a:lnSpc>
                <a:spcPct val="150000"/>
              </a:lnSpc>
            </a:pPr>
            <a:endParaRPr lang="en-US" sz="3200" b="1" dirty="0" smtClean="0"/>
          </a:p>
          <a:p>
            <a:pPr>
              <a:lnSpc>
                <a:spcPct val="150000"/>
              </a:lnSpc>
            </a:pPr>
            <a:endParaRPr lang="en-US" sz="3200" b="1" dirty="0"/>
          </a:p>
          <a:p>
            <a:pPr>
              <a:lnSpc>
                <a:spcPct val="150000"/>
              </a:lnSpc>
            </a:pPr>
            <a:endParaRPr lang="en-US" sz="3200" b="1" dirty="0"/>
          </a:p>
          <a:p>
            <a:pPr>
              <a:lnSpc>
                <a:spcPct val="150000"/>
              </a:lnSpc>
            </a:pPr>
            <a:r>
              <a:rPr lang="x-none" sz="3200" b="1" dirty="0"/>
              <a:t>میں نے اردو بولنا</a:t>
            </a:r>
            <a:endParaRPr lang="en-US" sz="3200" b="1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/>
              <a:t>Yo hablo español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" y="8898891"/>
            <a:ext cx="485274" cy="4106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4909" y="8873367"/>
            <a:ext cx="5700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Election Office: 555 – 123 - 4567</a:t>
            </a:r>
            <a:endParaRPr lang="en-US" sz="2400" dirty="0"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Setting up the vote center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28939" y="1819088"/>
            <a:ext cx="7275171" cy="7296971"/>
          </a:xfrm>
        </p:spPr>
        <p:txBody>
          <a:bodyPr/>
          <a:lstStyle/>
          <a:p>
            <a:r>
              <a:rPr lang="en-US" dirty="0" smtClean="0"/>
              <a:t>Report to the Vote Center</a:t>
            </a:r>
          </a:p>
          <a:p>
            <a:r>
              <a:rPr lang="en-US" dirty="0" smtClean="0"/>
              <a:t>Unlock supply boxes (keys are in Supervisor Notebook)</a:t>
            </a:r>
          </a:p>
          <a:p>
            <a:r>
              <a:rPr lang="en-US" dirty="0" smtClean="0"/>
              <a:t>Ensure vote center clerks log time in timesheets</a:t>
            </a:r>
          </a:p>
          <a:p>
            <a:r>
              <a:rPr lang="en-US" dirty="0" smtClean="0"/>
              <a:t>Call 555-333-1212 if a vote center clerk doesn’t show up 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lvl1pPr marL="0" indent="0">
              <a:buNone/>
              <a:defRPr sz="2800" b="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b="1" dirty="0" smtClean="0">
                <a:solidFill>
                  <a:srgbClr val="00672C"/>
                </a:solidFill>
              </a:rPr>
              <a:t>9:30am </a:t>
            </a:r>
            <a:r>
              <a:rPr lang="mr-IN" b="1" dirty="0" smtClean="0">
                <a:solidFill>
                  <a:srgbClr val="00672C"/>
                </a:solidFill>
              </a:rPr>
              <a:t>–</a:t>
            </a:r>
            <a:r>
              <a:rPr lang="en-US" b="1" dirty="0" smtClean="0">
                <a:solidFill>
                  <a:srgbClr val="00672C"/>
                </a:solidFill>
              </a:rPr>
              <a:t> 9:45am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1833" y="2171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Setting up the vote center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38200" y="3042142"/>
            <a:ext cx="6096000" cy="3786676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28939" y="1687924"/>
            <a:ext cx="7275171" cy="7995444"/>
          </a:xfrm>
        </p:spPr>
        <p:txBody>
          <a:bodyPr/>
          <a:lstStyle/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sz="2800" dirty="0" smtClean="0">
                <a:solidFill>
                  <a:schemeClr val="tx1"/>
                </a:solidFill>
              </a:rPr>
              <a:t>Unlock and open gray supply boxes</a:t>
            </a: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sz="2800" dirty="0" smtClean="0">
                <a:solidFill>
                  <a:schemeClr val="tx1"/>
                </a:solidFill>
              </a:rPr>
              <a:t>Debrief from previous day with clerks</a:t>
            </a: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sz="2800" dirty="0" smtClean="0">
                <a:solidFill>
                  <a:schemeClr val="tx1"/>
                </a:solidFill>
              </a:rPr>
              <a:t>Give registration clerk ENTRUST cards </a:t>
            </a: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sz="2800" dirty="0" smtClean="0">
                <a:solidFill>
                  <a:schemeClr val="tx1"/>
                </a:solidFill>
              </a:rPr>
              <a:t>Ensure clerks are logged in to SCORE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1833" y="2171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b="1" dirty="0" smtClean="0">
                <a:solidFill>
                  <a:srgbClr val="00672C"/>
                </a:solidFill>
              </a:rPr>
              <a:t>Before opening</a:t>
            </a:r>
          </a:p>
        </p:txBody>
      </p:sp>
      <p:sp>
        <p:nvSpPr>
          <p:cNvPr id="9" name="Text Placeholder 13"/>
          <p:cNvSpPr txBox="1">
            <a:spLocks/>
          </p:cNvSpPr>
          <p:nvPr/>
        </p:nvSpPr>
        <p:spPr>
          <a:xfrm>
            <a:off x="328939" y="5523179"/>
            <a:ext cx="7275171" cy="3763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640080" indent="-64008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Wingdings" charset="2"/>
              <a:buChar char=""/>
              <a:defRPr sz="3200" b="0" kern="120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Plug in voting booth lights 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Turn on voting tablets 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Set up outside ballot drop-off station according to its setup list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Post outside signage 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Prepare ballot boxes for voting</a:t>
            </a:r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328939" y="5157709"/>
            <a:ext cx="6733597" cy="4958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800" b="0" kern="120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672C"/>
                </a:solidFill>
              </a:rPr>
              <a:t>Assign to clerks</a:t>
            </a:r>
          </a:p>
        </p:txBody>
      </p:sp>
    </p:spTree>
    <p:extLst>
      <p:ext uri="{BB962C8B-B14F-4D97-AF65-F5344CB8AC3E}">
        <p14:creationId xmlns:p14="http://schemas.microsoft.com/office/powerpoint/2010/main" val="7063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Opening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28939" y="1687924"/>
            <a:ext cx="7275171" cy="1661569"/>
          </a:xfrm>
        </p:spPr>
        <p:txBody>
          <a:bodyPr/>
          <a:lstStyle/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dirty="0" smtClean="0"/>
              <a:t>Use iPad to email “Vote Center ready to open” in subject line </a:t>
            </a: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endParaRPr lang="en-US" dirty="0" smtClean="0">
              <a:solidFill>
                <a:schemeClr val="tx1"/>
              </a:solidFill>
            </a:endParaRP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1833" y="2171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28939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b="1" dirty="0" smtClean="0">
                <a:solidFill>
                  <a:srgbClr val="00672C"/>
                </a:solidFill>
              </a:rPr>
              <a:t>9:50am </a:t>
            </a: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>
            <a:off x="328939" y="4348475"/>
            <a:ext cx="7275171" cy="2858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640080" indent="-64008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Wingdings" charset="2"/>
              <a:buChar char=""/>
              <a:defRPr sz="3200" b="0" kern="120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smtClean="0"/>
              <a:t>Open the doors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Announce “The Vote Center is now open!”</a:t>
            </a:r>
          </a:p>
          <a:p>
            <a:pPr>
              <a:lnSpc>
                <a:spcPct val="12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8"/>
          <p:cNvSpPr txBox="1">
            <a:spLocks/>
          </p:cNvSpPr>
          <p:nvPr/>
        </p:nvSpPr>
        <p:spPr>
          <a:xfrm>
            <a:off x="328939" y="3887759"/>
            <a:ext cx="6733597" cy="4958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800" b="0" kern="120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672C"/>
                </a:solidFill>
              </a:rPr>
              <a:t>10:00am </a:t>
            </a:r>
          </a:p>
        </p:txBody>
      </p:sp>
    </p:spTree>
    <p:extLst>
      <p:ext uri="{BB962C8B-B14F-4D97-AF65-F5344CB8AC3E}">
        <p14:creationId xmlns:p14="http://schemas.microsoft.com/office/powerpoint/2010/main" val="278401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79973" y="1687924"/>
            <a:ext cx="7275171" cy="3629991"/>
          </a:xfrm>
        </p:spPr>
        <p:txBody>
          <a:bodyPr/>
          <a:lstStyle/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b="0" dirty="0" smtClean="0">
                <a:solidFill>
                  <a:schemeClr val="tx1"/>
                </a:solidFill>
              </a:rPr>
              <a:t>Conduct breaks / lunch for clerks </a:t>
            </a: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dirty="0" smtClean="0">
                <a:solidFill>
                  <a:schemeClr val="tx1"/>
                </a:solidFill>
              </a:rPr>
              <a:t>Check and tidy voting booths </a:t>
            </a:r>
          </a:p>
          <a:p>
            <a:pPr marL="640080" indent="-640080">
              <a:lnSpc>
                <a:spcPct val="120000"/>
              </a:lnSpc>
              <a:buFont typeface="Wingdings" charset="2"/>
              <a:buChar char=""/>
            </a:pPr>
            <a:r>
              <a:rPr lang="en-US" b="0" dirty="0" smtClean="0">
                <a:solidFill>
                  <a:schemeClr val="tx1"/>
                </a:solidFill>
              </a:rPr>
              <a:t>Process and monitor election observers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1833" y="2171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9973" y="1227208"/>
            <a:ext cx="6733597" cy="49584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b="1" dirty="0" smtClean="0">
                <a:solidFill>
                  <a:srgbClr val="00672C"/>
                </a:solidFill>
              </a:rPr>
              <a:t>During the day: ongoing</a:t>
            </a: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>
            <a:off x="279973" y="5126341"/>
            <a:ext cx="7275171" cy="4445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640080" indent="-64008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Wingdings" charset="2"/>
              <a:buChar char=""/>
              <a:defRPr sz="3200" b="0" kern="120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Prepare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>
                <a:solidFill>
                  <a:schemeClr val="tx1"/>
                </a:solidFill>
              </a:rPr>
              <a:t>replace ballot boxes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Prepare ballot boxes for ballot security team transport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Provide provisional ballots, process challenges, assist voters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Complete </a:t>
            </a:r>
            <a:r>
              <a:rPr lang="en-US" i="1" dirty="0">
                <a:solidFill>
                  <a:schemeClr val="tx1"/>
                </a:solidFill>
              </a:rPr>
              <a:t>Incident Log </a:t>
            </a:r>
            <a:r>
              <a:rPr lang="en-US" dirty="0">
                <a:solidFill>
                  <a:schemeClr val="tx1"/>
                </a:solidFill>
              </a:rPr>
              <a:t>entries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Charge </a:t>
            </a:r>
            <a:r>
              <a:rPr lang="en-US" dirty="0" err="1" smtClean="0">
                <a:solidFill>
                  <a:schemeClr val="tx1"/>
                </a:solidFill>
              </a:rPr>
              <a:t>iPad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Text Placeholder 8"/>
          <p:cNvSpPr txBox="1">
            <a:spLocks/>
          </p:cNvSpPr>
          <p:nvPr/>
        </p:nvSpPr>
        <p:spPr>
          <a:xfrm>
            <a:off x="279973" y="4630501"/>
            <a:ext cx="6733597" cy="4958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800" b="0" kern="120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672C"/>
                </a:solidFill>
              </a:rPr>
              <a:t>During the day: as needed</a:t>
            </a:r>
          </a:p>
        </p:txBody>
      </p:sp>
    </p:spTree>
    <p:extLst>
      <p:ext uri="{BB962C8B-B14F-4D97-AF65-F5344CB8AC3E}">
        <p14:creationId xmlns:p14="http://schemas.microsoft.com/office/powerpoint/2010/main" val="7063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Shutting down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28939" y="1687925"/>
            <a:ext cx="7275171" cy="1105966"/>
          </a:xfrm>
        </p:spPr>
        <p:txBody>
          <a:bodyPr/>
          <a:lstStyle/>
          <a:p>
            <a:r>
              <a:rPr lang="en-US" dirty="0" smtClean="0"/>
              <a:t>Announce, “The Vote Center will close in 30 minutes”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28939" y="1227208"/>
            <a:ext cx="6733597" cy="495840"/>
          </a:xfrm>
        </p:spPr>
        <p:txBody>
          <a:bodyPr/>
          <a:lstStyle/>
          <a:p>
            <a:r>
              <a:rPr lang="en-US" dirty="0" smtClean="0"/>
              <a:t>5:30pm 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28939" y="3295888"/>
            <a:ext cx="7275171" cy="60699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640080" indent="-64008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Wingdings" charset="2"/>
              <a:buChar char=""/>
              <a:defRPr sz="3200" b="0" kern="120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Announce, “The Vote Center is now closed”</a:t>
            </a:r>
          </a:p>
          <a:p>
            <a:r>
              <a:rPr lang="en-US" dirty="0" smtClean="0"/>
              <a:t>Hand out </a:t>
            </a:r>
            <a:r>
              <a:rPr lang="en-US" i="1" dirty="0" smtClean="0"/>
              <a:t>After Hours Voting Tickets</a:t>
            </a:r>
            <a:r>
              <a:rPr lang="en-US" dirty="0" smtClean="0"/>
              <a:t> to all voters in line  </a:t>
            </a:r>
          </a:p>
          <a:p>
            <a:r>
              <a:rPr lang="en-US" dirty="0" smtClean="0"/>
              <a:t>Use iPad to email Election Office either “Vote Center closed” or with the number of voters still in line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28939" y="2835172"/>
            <a:ext cx="6733597" cy="4958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800" b="0" kern="1200">
                <a:solidFill>
                  <a:schemeClr val="accent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672C"/>
                </a:solidFill>
              </a:rPr>
              <a:t>6:00pm </a:t>
            </a:r>
            <a:endParaRPr lang="en-US" b="1" dirty="0">
              <a:solidFill>
                <a:srgbClr val="0067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 – tasks to delegate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Delegate tasks to clerks: 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 smtClean="0"/>
              <a:t>Log off SCORE &amp; network on laptops 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 smtClean="0"/>
              <a:t>Unplug </a:t>
            </a:r>
            <a:r>
              <a:rPr lang="en-US" sz="2400" dirty="0"/>
              <a:t>voting booth lights 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Turn off voting tablets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Verify &amp; sign the </a:t>
            </a:r>
            <a:r>
              <a:rPr lang="en-US" sz="2400" i="1" dirty="0"/>
              <a:t>Seal Log 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Close outside ballot drop-off station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Remove 100’ limit signs &amp; store them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Clean up all work areas 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Charge cell phones in last visible location (if necessary)  </a:t>
            </a:r>
          </a:p>
          <a:p>
            <a:pPr marL="640080" lvl="1" indent="-640080">
              <a:spcBef>
                <a:spcPts val="850"/>
              </a:spcBef>
              <a:buFont typeface="Wingdings" charset="2"/>
              <a:buChar char=""/>
            </a:pPr>
            <a:r>
              <a:rPr lang="en-US" sz="3200" dirty="0"/>
              <a:t>Collect ENTRUST cards </a:t>
            </a:r>
            <a:r>
              <a:rPr lang="en-US" sz="3200" dirty="0" smtClean="0"/>
              <a:t>and </a:t>
            </a:r>
            <a:r>
              <a:rPr lang="en-US" sz="3200" dirty="0"/>
              <a:t>place in supervisor’s </a:t>
            </a:r>
            <a:r>
              <a:rPr lang="en-US" sz="3200" dirty="0" smtClean="0"/>
              <a:t>notebook</a:t>
            </a:r>
            <a:endParaRPr lang="en-US" sz="3200" dirty="0" smtClean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pPr marL="640080" lvl="1" indent="-640080">
              <a:spcBef>
                <a:spcPts val="850"/>
              </a:spcBef>
              <a:buFont typeface="Wingdings" charset="2"/>
              <a:buChar char=""/>
            </a:pPr>
            <a:r>
              <a:rPr lang="en-US" sz="3200" dirty="0" smtClean="0">
                <a:solidFill>
                  <a:srgbClr val="000000"/>
                </a:solidFill>
                <a:ea typeface="Open Sans" charset="0"/>
                <a:cs typeface="Open Sans" charset="0"/>
              </a:rPr>
              <a:t>Check </a:t>
            </a:r>
            <a:r>
              <a:rPr lang="en-US" sz="3200" dirty="0">
                <a:solidFill>
                  <a:srgbClr val="000000"/>
                </a:solidFill>
                <a:ea typeface="Open Sans" charset="0"/>
                <a:cs typeface="Open Sans" charset="0"/>
              </a:rPr>
              <a:t>that </a:t>
            </a:r>
            <a:r>
              <a:rPr lang="en-US" sz="3200" dirty="0" smtClean="0">
                <a:solidFill>
                  <a:srgbClr val="000000"/>
                </a:solidFill>
                <a:ea typeface="Open Sans" charset="0"/>
                <a:cs typeface="Open Sans" charset="0"/>
              </a:rPr>
              <a:t>clerks have </a:t>
            </a:r>
            <a:r>
              <a:rPr lang="en-US" sz="3200" dirty="0">
                <a:solidFill>
                  <a:srgbClr val="000000"/>
                </a:solidFill>
                <a:ea typeface="Open Sans" charset="0"/>
                <a:cs typeface="Open Sans" charset="0"/>
              </a:rPr>
              <a:t>done these </a:t>
            </a:r>
            <a:r>
              <a:rPr lang="en-US" sz="3200" dirty="0" smtClean="0">
                <a:solidFill>
                  <a:srgbClr val="000000"/>
                </a:solidFill>
                <a:ea typeface="Open Sans" charset="0"/>
                <a:cs typeface="Open Sans" charset="0"/>
              </a:rPr>
              <a:t>tasks and answer questions</a:t>
            </a:r>
          </a:p>
          <a:p>
            <a:pPr marL="640080" lvl="1" indent="-640080">
              <a:spcBef>
                <a:spcPts val="850"/>
              </a:spcBef>
              <a:buFont typeface="Wingdings" charset="2"/>
              <a:buChar char=""/>
            </a:pPr>
            <a:r>
              <a:rPr lang="en-US" sz="3200" dirty="0"/>
              <a:t>Ensure </a:t>
            </a:r>
            <a:r>
              <a:rPr lang="en-US" sz="3200" dirty="0" smtClean="0"/>
              <a:t>clerks log </a:t>
            </a:r>
            <a:r>
              <a:rPr lang="en-US" sz="3200" dirty="0"/>
              <a:t>their </a:t>
            </a:r>
            <a:r>
              <a:rPr lang="en-US" sz="3200" dirty="0" smtClean="0"/>
              <a:t>time before leaving for the day </a:t>
            </a:r>
            <a:endParaRPr lang="en-US" sz="3200" dirty="0"/>
          </a:p>
          <a:p>
            <a:pPr marL="0" lvl="1" indent="0">
              <a:spcBef>
                <a:spcPts val="850"/>
              </a:spcBef>
              <a:buNone/>
            </a:pPr>
            <a:endParaRPr lang="en-US" sz="32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After last voter leaves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8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Closing </a:t>
            </a:r>
            <a:r>
              <a:rPr lang="en-US" dirty="0" smtClean="0"/>
              <a:t>– what to send to EO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Store in red canvas bag</a:t>
            </a:r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Completed voter </a:t>
            </a:r>
            <a:r>
              <a:rPr lang="en-US" sz="2400" dirty="0" smtClean="0"/>
              <a:t>xxx</a:t>
            </a:r>
            <a:endParaRPr lang="en-US" sz="2400" dirty="0"/>
          </a:p>
          <a:p>
            <a:pPr marL="1042416" lvl="1" indent="-374904">
              <a:lnSpc>
                <a:spcPct val="100000"/>
              </a:lnSpc>
              <a:spcBef>
                <a:spcPts val="600"/>
              </a:spcBef>
              <a:buFont typeface="Wingdings" charset="2"/>
              <a:buChar char=""/>
            </a:pPr>
            <a:r>
              <a:rPr lang="en-US" sz="2400" dirty="0"/>
              <a:t>Completed forms and incident logs</a:t>
            </a:r>
          </a:p>
          <a:p>
            <a:pPr marL="640080" lvl="1" indent="-640080">
              <a:spcBef>
                <a:spcPts val="850"/>
              </a:spcBef>
              <a:buFont typeface="Wingdings" charset="2"/>
              <a:buChar char=""/>
            </a:pPr>
            <a:r>
              <a:rPr lang="en-US" sz="3200" dirty="0" smtClean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Seal spoiled </a:t>
            </a:r>
            <a:r>
              <a:rPr lang="en-US" sz="3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&amp; surrendered ballot envelopes </a:t>
            </a:r>
            <a:endParaRPr lang="en-US" sz="2400" dirty="0"/>
          </a:p>
          <a:p>
            <a:r>
              <a:rPr lang="en-US" dirty="0"/>
              <a:t>Give red canvas bag </a:t>
            </a:r>
            <a:r>
              <a:rPr lang="en-US" dirty="0" smtClean="0"/>
              <a:t>and </a:t>
            </a:r>
            <a:r>
              <a:rPr lang="en-US" dirty="0"/>
              <a:t>spoiled / surrendered ballot envelopes to ballot security team</a:t>
            </a:r>
          </a:p>
          <a:p>
            <a:r>
              <a:rPr lang="en-US" dirty="0"/>
              <a:t>Complete procedure </a:t>
            </a:r>
            <a:r>
              <a:rPr lang="en-US" dirty="0" smtClean="0"/>
              <a:t>and </a:t>
            </a:r>
            <a:r>
              <a:rPr lang="en-US" dirty="0"/>
              <a:t>transfer ballot boxes to ballot security team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After last voter leaves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8938" y="635328"/>
            <a:ext cx="7443461" cy="495840"/>
          </a:xfrm>
        </p:spPr>
        <p:txBody>
          <a:bodyPr>
            <a:noAutofit/>
          </a:bodyPr>
          <a:lstStyle/>
          <a:p>
            <a:r>
              <a:rPr lang="en-US" dirty="0" smtClean="0"/>
              <a:t>Closing – how to leave the space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Check that all blank ballots and ballot packets are in gray supply boxes</a:t>
            </a:r>
          </a:p>
          <a:p>
            <a:r>
              <a:rPr lang="en-US" dirty="0" smtClean="0"/>
              <a:t>Store iPad in supply box </a:t>
            </a:r>
          </a:p>
          <a:p>
            <a:r>
              <a:rPr lang="en-US" dirty="0" smtClean="0"/>
              <a:t>Lock supply boxes </a:t>
            </a:r>
          </a:p>
          <a:p>
            <a:r>
              <a:rPr lang="en-US" dirty="0"/>
              <a:t>If you emailed the office with number of voters at 6pm, Email “last voter gone” and “Vote Center closed</a:t>
            </a:r>
            <a:r>
              <a:rPr lang="en-US" dirty="0" smtClean="0"/>
              <a:t>”</a:t>
            </a:r>
          </a:p>
          <a:p>
            <a:r>
              <a:rPr lang="en-US" dirty="0"/>
              <a:t>Lock the Vote Center, if necessary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After last voter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6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2318</TotalTime>
  <Words>475</Words>
  <Application>Microsoft Macintosh PowerPoint</Application>
  <PresentationFormat>Custom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Open Sans</vt:lpstr>
      <vt:lpstr>Times New Roman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Maggie Ollove</cp:lastModifiedBy>
  <cp:revision>93</cp:revision>
  <cp:lastPrinted>2018-04-09T18:39:39Z</cp:lastPrinted>
  <dcterms:created xsi:type="dcterms:W3CDTF">2017-10-25T16:02:46Z</dcterms:created>
  <dcterms:modified xsi:type="dcterms:W3CDTF">2018-04-23T14:22:41Z</dcterms:modified>
</cp:coreProperties>
</file>