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2"/>
  </p:notesMasterIdLst>
  <p:handoutMasterIdLst>
    <p:handoutMasterId r:id="rId23"/>
  </p:handoutMasterIdLst>
  <p:sldIdLst>
    <p:sldId id="266" r:id="rId2"/>
    <p:sldId id="292" r:id="rId3"/>
    <p:sldId id="339" r:id="rId4"/>
    <p:sldId id="288" r:id="rId5"/>
    <p:sldId id="326" r:id="rId6"/>
    <p:sldId id="327" r:id="rId7"/>
    <p:sldId id="319" r:id="rId8"/>
    <p:sldId id="344" r:id="rId9"/>
    <p:sldId id="348" r:id="rId10"/>
    <p:sldId id="345" r:id="rId11"/>
    <p:sldId id="349" r:id="rId12"/>
    <p:sldId id="346" r:id="rId13"/>
    <p:sldId id="350" r:id="rId14"/>
    <p:sldId id="351" r:id="rId15"/>
    <p:sldId id="352" r:id="rId16"/>
    <p:sldId id="347" r:id="rId17"/>
    <p:sldId id="340" r:id="rId18"/>
    <p:sldId id="341" r:id="rId19"/>
    <p:sldId id="342" r:id="rId20"/>
    <p:sldId id="337" r:id="rId21"/>
  </p:sldIdLst>
  <p:sldSz cx="9144000" cy="6858000" type="screen4x3"/>
  <p:notesSz cx="9144000" cy="6858000"/>
  <p:defaultTextStyle>
    <a:defPPr>
      <a:defRPr lang="en-US"/>
    </a:defPPr>
    <a:lvl1pPr marL="0" algn="l" defTabSz="457181" rtl="0" eaLnBrk="1" latinLnBrk="0" hangingPunct="1">
      <a:defRPr sz="1800" kern="1200">
        <a:solidFill>
          <a:schemeClr val="tx1"/>
        </a:solidFill>
        <a:latin typeface="+mn-lt"/>
        <a:ea typeface="+mn-ea"/>
        <a:cs typeface="+mn-cs"/>
      </a:defRPr>
    </a:lvl1pPr>
    <a:lvl2pPr marL="457181" algn="l" defTabSz="457181" rtl="0" eaLnBrk="1" latinLnBrk="0" hangingPunct="1">
      <a:defRPr sz="1800" kern="1200">
        <a:solidFill>
          <a:schemeClr val="tx1"/>
        </a:solidFill>
        <a:latin typeface="+mn-lt"/>
        <a:ea typeface="+mn-ea"/>
        <a:cs typeface="+mn-cs"/>
      </a:defRPr>
    </a:lvl2pPr>
    <a:lvl3pPr marL="914363" algn="l" defTabSz="457181" rtl="0" eaLnBrk="1" latinLnBrk="0" hangingPunct="1">
      <a:defRPr sz="1800" kern="1200">
        <a:solidFill>
          <a:schemeClr val="tx1"/>
        </a:solidFill>
        <a:latin typeface="+mn-lt"/>
        <a:ea typeface="+mn-ea"/>
        <a:cs typeface="+mn-cs"/>
      </a:defRPr>
    </a:lvl3pPr>
    <a:lvl4pPr marL="1371544" algn="l" defTabSz="457181" rtl="0" eaLnBrk="1" latinLnBrk="0" hangingPunct="1">
      <a:defRPr sz="1800" kern="1200">
        <a:solidFill>
          <a:schemeClr val="tx1"/>
        </a:solidFill>
        <a:latin typeface="+mn-lt"/>
        <a:ea typeface="+mn-ea"/>
        <a:cs typeface="+mn-cs"/>
      </a:defRPr>
    </a:lvl4pPr>
    <a:lvl5pPr marL="1828726" algn="l" defTabSz="457181" rtl="0" eaLnBrk="1" latinLnBrk="0" hangingPunct="1">
      <a:defRPr sz="1800" kern="1200">
        <a:solidFill>
          <a:schemeClr val="tx1"/>
        </a:solidFill>
        <a:latin typeface="+mn-lt"/>
        <a:ea typeface="+mn-ea"/>
        <a:cs typeface="+mn-cs"/>
      </a:defRPr>
    </a:lvl5pPr>
    <a:lvl6pPr marL="2285907" algn="l" defTabSz="457181" rtl="0" eaLnBrk="1" latinLnBrk="0" hangingPunct="1">
      <a:defRPr sz="1800" kern="1200">
        <a:solidFill>
          <a:schemeClr val="tx1"/>
        </a:solidFill>
        <a:latin typeface="+mn-lt"/>
        <a:ea typeface="+mn-ea"/>
        <a:cs typeface="+mn-cs"/>
      </a:defRPr>
    </a:lvl6pPr>
    <a:lvl7pPr marL="2743088" algn="l" defTabSz="457181" rtl="0" eaLnBrk="1" latinLnBrk="0" hangingPunct="1">
      <a:defRPr sz="1800" kern="1200">
        <a:solidFill>
          <a:schemeClr val="tx1"/>
        </a:solidFill>
        <a:latin typeface="+mn-lt"/>
        <a:ea typeface="+mn-ea"/>
        <a:cs typeface="+mn-cs"/>
      </a:defRPr>
    </a:lvl7pPr>
    <a:lvl8pPr marL="3200270" algn="l" defTabSz="457181" rtl="0" eaLnBrk="1" latinLnBrk="0" hangingPunct="1">
      <a:defRPr sz="1800" kern="1200">
        <a:solidFill>
          <a:schemeClr val="tx1"/>
        </a:solidFill>
        <a:latin typeface="+mn-lt"/>
        <a:ea typeface="+mn-ea"/>
        <a:cs typeface="+mn-cs"/>
      </a:defRPr>
    </a:lvl8pPr>
    <a:lvl9pPr marL="3657451" algn="l" defTabSz="457181"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askowski, Sharon J. Dr." initials="LSJD" lastIdx="10" clrIdx="0"/>
  <p:cmAuthor id="1" name="Whitney Quesenbery" initials="WQ" lastIdx="0" clrIdx="1"/>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D565E"/>
    <a:srgbClr val="3281B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0693" autoAdjust="0"/>
  </p:normalViewPr>
  <p:slideViewPr>
    <p:cSldViewPr snapToGrid="0" snapToObjects="1">
      <p:cViewPr varScale="1">
        <p:scale>
          <a:sx n="78" d="100"/>
          <a:sy n="78" d="100"/>
        </p:scale>
        <p:origin x="-270"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fld id="{9DD2FE88-B22B-8E4D-848F-90977E7B4C38}" type="datetimeFigureOut">
              <a:t>11/14/2015</a:t>
            </a:fld>
            <a:endParaRPr lang="en-US"/>
          </a:p>
        </p:txBody>
      </p:sp>
      <p:sp>
        <p:nvSpPr>
          <p:cNvPr id="4" name="Footer Placeholder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67BED47C-59AD-E24D-B5AC-BB7C427C4D4A}" type="slidenum">
              <a:t>‹#›</a:t>
            </a:fld>
            <a:endParaRPr lang="en-US"/>
          </a:p>
        </p:txBody>
      </p:sp>
    </p:spTree>
    <p:extLst>
      <p:ext uri="{BB962C8B-B14F-4D97-AF65-F5344CB8AC3E}">
        <p14:creationId xmlns:p14="http://schemas.microsoft.com/office/powerpoint/2010/main" val="35869359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vl1pPr>
          </a:lstStyle>
          <a:p>
            <a:fld id="{E6422372-B27E-1548-9D84-5CBE2534D908}" type="datetimeFigureOut">
              <a:t>11/14/2015</a:t>
            </a:fld>
            <a:endParaRPr lang="en-US"/>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vl1pPr>
          </a:lstStyle>
          <a:p>
            <a:fld id="{CC713703-D750-9D4F-ADAB-C368A0F46C79}" type="slidenum">
              <a:t>‹#›</a:t>
            </a:fld>
            <a:endParaRPr lang="en-US"/>
          </a:p>
        </p:txBody>
      </p:sp>
    </p:spTree>
    <p:extLst>
      <p:ext uri="{BB962C8B-B14F-4D97-AF65-F5344CB8AC3E}">
        <p14:creationId xmlns:p14="http://schemas.microsoft.com/office/powerpoint/2010/main" val="2318868671"/>
      </p:ext>
    </p:extLst>
  </p:cSld>
  <p:clrMap bg1="lt1" tx1="dk1" bg2="lt2" tx2="dk2" accent1="accent1" accent2="accent2" accent3="accent3" accent4="accent4" accent5="accent5" accent6="accent6" hlink="hlink" folHlink="folHlink"/>
  <p:notesStyle>
    <a:lvl1pPr marL="0" algn="l" defTabSz="457181" rtl="0" eaLnBrk="1" latinLnBrk="0" hangingPunct="1">
      <a:defRPr sz="1200" kern="1200">
        <a:solidFill>
          <a:schemeClr val="tx1"/>
        </a:solidFill>
        <a:latin typeface="+mn-lt"/>
        <a:ea typeface="+mn-ea"/>
        <a:cs typeface="+mn-cs"/>
      </a:defRPr>
    </a:lvl1pPr>
    <a:lvl2pPr marL="457181" algn="l" defTabSz="457181" rtl="0" eaLnBrk="1" latinLnBrk="0" hangingPunct="1">
      <a:defRPr sz="1200" kern="1200">
        <a:solidFill>
          <a:schemeClr val="tx1"/>
        </a:solidFill>
        <a:latin typeface="+mn-lt"/>
        <a:ea typeface="+mn-ea"/>
        <a:cs typeface="+mn-cs"/>
      </a:defRPr>
    </a:lvl2pPr>
    <a:lvl3pPr marL="914363" algn="l" defTabSz="457181" rtl="0" eaLnBrk="1" latinLnBrk="0" hangingPunct="1">
      <a:defRPr sz="1200" kern="1200">
        <a:solidFill>
          <a:schemeClr val="tx1"/>
        </a:solidFill>
        <a:latin typeface="+mn-lt"/>
        <a:ea typeface="+mn-ea"/>
        <a:cs typeface="+mn-cs"/>
      </a:defRPr>
    </a:lvl3pPr>
    <a:lvl4pPr marL="1371544" algn="l" defTabSz="457181" rtl="0" eaLnBrk="1" latinLnBrk="0" hangingPunct="1">
      <a:defRPr sz="1200" kern="1200">
        <a:solidFill>
          <a:schemeClr val="tx1"/>
        </a:solidFill>
        <a:latin typeface="+mn-lt"/>
        <a:ea typeface="+mn-ea"/>
        <a:cs typeface="+mn-cs"/>
      </a:defRPr>
    </a:lvl4pPr>
    <a:lvl5pPr marL="1828726" algn="l" defTabSz="457181" rtl="0" eaLnBrk="1" latinLnBrk="0" hangingPunct="1">
      <a:defRPr sz="1200" kern="1200">
        <a:solidFill>
          <a:schemeClr val="tx1"/>
        </a:solidFill>
        <a:latin typeface="+mn-lt"/>
        <a:ea typeface="+mn-ea"/>
        <a:cs typeface="+mn-cs"/>
      </a:defRPr>
    </a:lvl5pPr>
    <a:lvl6pPr marL="2285907" algn="l" defTabSz="457181" rtl="0" eaLnBrk="1" latinLnBrk="0" hangingPunct="1">
      <a:defRPr sz="1200" kern="1200">
        <a:solidFill>
          <a:schemeClr val="tx1"/>
        </a:solidFill>
        <a:latin typeface="+mn-lt"/>
        <a:ea typeface="+mn-ea"/>
        <a:cs typeface="+mn-cs"/>
      </a:defRPr>
    </a:lvl6pPr>
    <a:lvl7pPr marL="2743088" algn="l" defTabSz="457181" rtl="0" eaLnBrk="1" latinLnBrk="0" hangingPunct="1">
      <a:defRPr sz="1200" kern="1200">
        <a:solidFill>
          <a:schemeClr val="tx1"/>
        </a:solidFill>
        <a:latin typeface="+mn-lt"/>
        <a:ea typeface="+mn-ea"/>
        <a:cs typeface="+mn-cs"/>
      </a:defRPr>
    </a:lvl7pPr>
    <a:lvl8pPr marL="3200270" algn="l" defTabSz="457181" rtl="0" eaLnBrk="1" latinLnBrk="0" hangingPunct="1">
      <a:defRPr sz="1200" kern="1200">
        <a:solidFill>
          <a:schemeClr val="tx1"/>
        </a:solidFill>
        <a:latin typeface="+mn-lt"/>
        <a:ea typeface="+mn-ea"/>
        <a:cs typeface="+mn-cs"/>
      </a:defRPr>
    </a:lvl8pPr>
    <a:lvl9pPr marL="3657451" algn="l" defTabSz="457181"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C713703-D750-9D4F-ADAB-C368A0F46C79}" type="slidenum">
              <a:rPr lang="en-US" smtClean="0"/>
              <a:t>1</a:t>
            </a:fld>
            <a:endParaRPr lang="en-US"/>
          </a:p>
        </p:txBody>
      </p:sp>
    </p:spTree>
    <p:extLst>
      <p:ext uri="{BB962C8B-B14F-4D97-AF65-F5344CB8AC3E}">
        <p14:creationId xmlns:p14="http://schemas.microsoft.com/office/powerpoint/2010/main" val="10743961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C713703-D750-9D4F-ADAB-C368A0F46C79}" type="slidenum">
              <a:rPr lang="en-US" smtClean="0"/>
              <a:t>20</a:t>
            </a:fld>
            <a:endParaRPr lang="en-US"/>
          </a:p>
        </p:txBody>
      </p:sp>
    </p:spTree>
    <p:extLst>
      <p:ext uri="{BB962C8B-B14F-4D97-AF65-F5344CB8AC3E}">
        <p14:creationId xmlns:p14="http://schemas.microsoft.com/office/powerpoint/2010/main" val="21277208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C713703-D750-9D4F-ADAB-C368A0F46C79}" type="slidenum">
              <a:rPr lang="en-US" smtClean="0"/>
              <a:t>2</a:t>
            </a:fld>
            <a:endParaRPr lang="en-US"/>
          </a:p>
        </p:txBody>
      </p:sp>
    </p:spTree>
    <p:extLst>
      <p:ext uri="{BB962C8B-B14F-4D97-AF65-F5344CB8AC3E}">
        <p14:creationId xmlns:p14="http://schemas.microsoft.com/office/powerpoint/2010/main" val="12565259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C713703-D750-9D4F-ADAB-C368A0F46C79}" type="slidenum">
              <a:rPr lang="en-US" smtClean="0"/>
              <a:t>3</a:t>
            </a:fld>
            <a:endParaRPr lang="en-US"/>
          </a:p>
        </p:txBody>
      </p:sp>
    </p:spTree>
    <p:extLst>
      <p:ext uri="{BB962C8B-B14F-4D97-AF65-F5344CB8AC3E}">
        <p14:creationId xmlns:p14="http://schemas.microsoft.com/office/powerpoint/2010/main" val="33473622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solidFill>
                <a:srgbClr val="FF0000"/>
              </a:solidFill>
            </a:endParaRPr>
          </a:p>
        </p:txBody>
      </p:sp>
      <p:sp>
        <p:nvSpPr>
          <p:cNvPr id="4" name="Slide Number Placeholder 3"/>
          <p:cNvSpPr>
            <a:spLocks noGrp="1"/>
          </p:cNvSpPr>
          <p:nvPr>
            <p:ph type="sldNum" sz="quarter" idx="10"/>
          </p:nvPr>
        </p:nvSpPr>
        <p:spPr/>
        <p:txBody>
          <a:bodyPr/>
          <a:lstStyle/>
          <a:p>
            <a:fld id="{CC713703-D750-9D4F-ADAB-C368A0F46C79}" type="slidenum">
              <a:rPr lang="en-US" smtClean="0"/>
              <a:t>4</a:t>
            </a:fld>
            <a:endParaRPr lang="en-US"/>
          </a:p>
        </p:txBody>
      </p:sp>
    </p:spTree>
    <p:extLst>
      <p:ext uri="{BB962C8B-B14F-4D97-AF65-F5344CB8AC3E}">
        <p14:creationId xmlns:p14="http://schemas.microsoft.com/office/powerpoint/2010/main" val="28517689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C713703-D750-9D4F-ADAB-C368A0F46C79}" type="slidenum">
              <a:rPr lang="en-US" smtClean="0"/>
              <a:t>6</a:t>
            </a:fld>
            <a:endParaRPr lang="en-US"/>
          </a:p>
        </p:txBody>
      </p:sp>
    </p:spTree>
    <p:extLst>
      <p:ext uri="{BB962C8B-B14F-4D97-AF65-F5344CB8AC3E}">
        <p14:creationId xmlns:p14="http://schemas.microsoft.com/office/powerpoint/2010/main" val="16826777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C713703-D750-9D4F-ADAB-C368A0F46C79}" type="slidenum">
              <a:rPr lang="en-US" smtClean="0"/>
              <a:t>9</a:t>
            </a:fld>
            <a:endParaRPr lang="en-US"/>
          </a:p>
        </p:txBody>
      </p:sp>
    </p:spTree>
    <p:extLst>
      <p:ext uri="{BB962C8B-B14F-4D97-AF65-F5344CB8AC3E}">
        <p14:creationId xmlns:p14="http://schemas.microsoft.com/office/powerpoint/2010/main" val="984726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C713703-D750-9D4F-ADAB-C368A0F46C79}" type="slidenum">
              <a:rPr lang="en-US" smtClean="0"/>
              <a:t>11</a:t>
            </a:fld>
            <a:endParaRPr lang="en-US"/>
          </a:p>
        </p:txBody>
      </p:sp>
    </p:spTree>
    <p:extLst>
      <p:ext uri="{BB962C8B-B14F-4D97-AF65-F5344CB8AC3E}">
        <p14:creationId xmlns:p14="http://schemas.microsoft.com/office/powerpoint/2010/main" val="35407909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C713703-D750-9D4F-ADAB-C368A0F46C79}" type="slidenum">
              <a:rPr lang="en-US" smtClean="0"/>
              <a:t>16</a:t>
            </a:fld>
            <a:endParaRPr lang="en-US"/>
          </a:p>
        </p:txBody>
      </p:sp>
    </p:spTree>
    <p:extLst>
      <p:ext uri="{BB962C8B-B14F-4D97-AF65-F5344CB8AC3E}">
        <p14:creationId xmlns:p14="http://schemas.microsoft.com/office/powerpoint/2010/main" val="18178142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C713703-D750-9D4F-ADAB-C368A0F46C79}" type="slidenum">
              <a:rPr lang="en-US" smtClean="0"/>
              <a:t>17</a:t>
            </a:fld>
            <a:endParaRPr lang="en-US"/>
          </a:p>
        </p:txBody>
      </p:sp>
    </p:spTree>
    <p:extLst>
      <p:ext uri="{BB962C8B-B14F-4D97-AF65-F5344CB8AC3E}">
        <p14:creationId xmlns:p14="http://schemas.microsoft.com/office/powerpoint/2010/main" val="58709194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3281B0"/>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660400"/>
            <a:ext cx="7772400" cy="2521450"/>
          </a:xfrm>
        </p:spPr>
        <p:txBody>
          <a:bodyPr anchor="b">
            <a:noAutofit/>
          </a:bodyPr>
          <a:lstStyle>
            <a:lvl1pPr algn="l">
              <a:defRPr sz="3600" baseline="0">
                <a:solidFill>
                  <a:schemeClr val="bg1"/>
                </a:solidFill>
              </a:defRPr>
            </a:lvl1pPr>
          </a:lstStyle>
          <a:p>
            <a:r>
              <a:rPr lang="en-US" dirty="0"/>
              <a:t>Insert title here</a:t>
            </a:r>
          </a:p>
        </p:txBody>
      </p:sp>
      <p:sp>
        <p:nvSpPr>
          <p:cNvPr id="4" name="Rectangle 3"/>
          <p:cNvSpPr/>
          <p:nvPr userDrawn="1"/>
        </p:nvSpPr>
        <p:spPr>
          <a:xfrm>
            <a:off x="0" y="3548484"/>
            <a:ext cx="9144000" cy="3309517"/>
          </a:xfrm>
          <a:prstGeom prst="rect">
            <a:avLst/>
          </a:prstGeom>
          <a:solidFill>
            <a:srgbClr val="FFFFFF"/>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91436" tIns="45718" rIns="91436" bIns="45718" rtlCol="0" anchor="ctr"/>
          <a:lstStyle/>
          <a:p>
            <a:pPr algn="ctr"/>
            <a:endParaRPr lang="en-US"/>
          </a:p>
        </p:txBody>
      </p:sp>
      <p:sp>
        <p:nvSpPr>
          <p:cNvPr id="3" name="Subtitle 2"/>
          <p:cNvSpPr>
            <a:spLocks noGrp="1"/>
          </p:cNvSpPr>
          <p:nvPr>
            <p:ph type="subTitle" idx="1"/>
          </p:nvPr>
        </p:nvSpPr>
        <p:spPr>
          <a:xfrm>
            <a:off x="685800" y="3895976"/>
            <a:ext cx="7772400" cy="1752600"/>
          </a:xfrm>
        </p:spPr>
        <p:txBody>
          <a:bodyPr>
            <a:normAutofit/>
          </a:bodyPr>
          <a:lstStyle>
            <a:lvl1pPr marL="0" indent="0" algn="l">
              <a:buNone/>
              <a:defRPr sz="2000">
                <a:solidFill>
                  <a:srgbClr val="4D565E"/>
                </a:solidFill>
              </a:defRPr>
            </a:lvl1pPr>
            <a:lvl2pPr marL="457181" indent="0" algn="ctr">
              <a:buNone/>
              <a:defRPr>
                <a:solidFill>
                  <a:schemeClr val="tx1">
                    <a:tint val="75000"/>
                  </a:schemeClr>
                </a:solidFill>
              </a:defRPr>
            </a:lvl2pPr>
            <a:lvl3pPr marL="914363" indent="0" algn="ctr">
              <a:buNone/>
              <a:defRPr>
                <a:solidFill>
                  <a:schemeClr val="tx1">
                    <a:tint val="75000"/>
                  </a:schemeClr>
                </a:solidFill>
              </a:defRPr>
            </a:lvl3pPr>
            <a:lvl4pPr marL="1371544" indent="0" algn="ctr">
              <a:buNone/>
              <a:defRPr>
                <a:solidFill>
                  <a:schemeClr val="tx1">
                    <a:tint val="75000"/>
                  </a:schemeClr>
                </a:solidFill>
              </a:defRPr>
            </a:lvl4pPr>
            <a:lvl5pPr marL="1828726" indent="0" algn="ctr">
              <a:buNone/>
              <a:defRPr>
                <a:solidFill>
                  <a:schemeClr val="tx1">
                    <a:tint val="75000"/>
                  </a:schemeClr>
                </a:solidFill>
              </a:defRPr>
            </a:lvl5pPr>
            <a:lvl6pPr marL="2285907" indent="0" algn="ctr">
              <a:buNone/>
              <a:defRPr>
                <a:solidFill>
                  <a:schemeClr val="tx1">
                    <a:tint val="75000"/>
                  </a:schemeClr>
                </a:solidFill>
              </a:defRPr>
            </a:lvl6pPr>
            <a:lvl7pPr marL="2743088" indent="0" algn="ctr">
              <a:buNone/>
              <a:defRPr>
                <a:solidFill>
                  <a:schemeClr val="tx1">
                    <a:tint val="75000"/>
                  </a:schemeClr>
                </a:solidFill>
              </a:defRPr>
            </a:lvl7pPr>
            <a:lvl8pPr marL="3200270" indent="0" algn="ctr">
              <a:buNone/>
              <a:defRPr>
                <a:solidFill>
                  <a:schemeClr val="tx1">
                    <a:tint val="75000"/>
                  </a:schemeClr>
                </a:solidFill>
              </a:defRPr>
            </a:lvl8pPr>
            <a:lvl9pPr marL="3657451" indent="0" algn="ctr">
              <a:buNone/>
              <a:defRPr>
                <a:solidFill>
                  <a:schemeClr val="tx1">
                    <a:tint val="75000"/>
                  </a:schemeClr>
                </a:solidFill>
              </a:defRPr>
            </a:lvl9pPr>
          </a:lstStyle>
          <a:p>
            <a:r>
              <a:rPr lang="en-US" dirty="0" smtClean="0"/>
              <a:t>Click to edit Master subtitle style</a:t>
            </a:r>
            <a:endParaRPr lang="en-US" dirty="0"/>
          </a:p>
        </p:txBody>
      </p:sp>
      <p:pic>
        <p:nvPicPr>
          <p:cNvPr id="6" name="Picture 5" descr="CCD-2-color-320-132.gif"/>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7025146" y="5983973"/>
            <a:ext cx="2118853" cy="874027"/>
          </a:xfrm>
          <a:prstGeom prst="rect">
            <a:avLst/>
          </a:prstGeom>
        </p:spPr>
      </p:pic>
    </p:spTree>
    <p:extLst>
      <p:ext uri="{BB962C8B-B14F-4D97-AF65-F5344CB8AC3E}">
        <p14:creationId xmlns:p14="http://schemas.microsoft.com/office/powerpoint/2010/main" val="17712006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1" y="108970"/>
            <a:ext cx="8229600" cy="700417"/>
          </a:xfrm>
        </p:spPr>
        <p:txBody>
          <a:bodyPr>
            <a:noAutofit/>
          </a:bodyPr>
          <a:lstStyle>
            <a:lvl1pPr algn="l">
              <a:defRPr sz="2400">
                <a:solidFill>
                  <a:srgbClr val="4D565E"/>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1" y="971265"/>
            <a:ext cx="8229600" cy="5154900"/>
          </a:xfrm>
        </p:spPr>
        <p:txBody>
          <a:bodyPr>
            <a:normAutofit/>
          </a:bodyPr>
          <a:lstStyle>
            <a:lvl1pPr>
              <a:defRPr sz="1600">
                <a:solidFill>
                  <a:srgbClr val="4D565E"/>
                </a:solidFill>
              </a:defRPr>
            </a:lvl1pPr>
            <a:lvl2pPr>
              <a:defRPr sz="1200" b="0">
                <a:solidFill>
                  <a:srgbClr val="4D565E"/>
                </a:solidFill>
              </a:defRPr>
            </a:lvl2pPr>
            <a:lvl3pPr>
              <a:defRPr sz="1200" b="0">
                <a:solidFill>
                  <a:srgbClr val="4D565E"/>
                </a:solidFill>
              </a:defRPr>
            </a:lvl3pPr>
            <a:lvl4pPr>
              <a:defRPr sz="1200" b="0">
                <a:solidFill>
                  <a:srgbClr val="4D565E"/>
                </a:solidFill>
              </a:defRPr>
            </a:lvl4pPr>
            <a:lvl5pPr>
              <a:defRPr sz="1200" b="0">
                <a:solidFill>
                  <a:srgbClr val="4D565E"/>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5"/>
          <p:cNvSpPr>
            <a:spLocks noGrp="1"/>
          </p:cNvSpPr>
          <p:nvPr>
            <p:ph type="sldNum" sz="quarter" idx="4"/>
          </p:nvPr>
        </p:nvSpPr>
        <p:spPr>
          <a:xfrm>
            <a:off x="2" y="6468055"/>
            <a:ext cx="668863" cy="365125"/>
          </a:xfrm>
          <a:prstGeom prst="rect">
            <a:avLst/>
          </a:prstGeom>
          <a:ln>
            <a:noFill/>
          </a:ln>
        </p:spPr>
        <p:txBody>
          <a:bodyPr vert="horz" lIns="91440" tIns="45720" rIns="91440" bIns="45720" rtlCol="0" anchor="ctr"/>
          <a:lstStyle>
            <a:lvl1pPr algn="r">
              <a:defRPr sz="1400">
                <a:solidFill>
                  <a:schemeClr val="bg1">
                    <a:lumMod val="95000"/>
                  </a:schemeClr>
                </a:solidFill>
                <a:latin typeface="+mn-lt"/>
                <a:cs typeface="Helvetica Neue"/>
              </a:defRPr>
            </a:lvl1pPr>
          </a:lstStyle>
          <a:p>
            <a:fld id="{A4F094D4-8444-354B-AB7F-37AC02075F9B}" type="slidenum">
              <a:rPr lang="en-US"/>
              <a:pPr/>
              <a:t>‹#›</a:t>
            </a:fld>
            <a:r>
              <a:rPr lang="en-US"/>
              <a:t> | </a:t>
            </a:r>
          </a:p>
        </p:txBody>
      </p:sp>
    </p:spTree>
    <p:extLst>
      <p:ext uri="{BB962C8B-B14F-4D97-AF65-F5344CB8AC3E}">
        <p14:creationId xmlns:p14="http://schemas.microsoft.com/office/powerpoint/2010/main" val="28655101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1" y="121422"/>
            <a:ext cx="8229600" cy="608929"/>
          </a:xfrm>
        </p:spPr>
        <p:txBody>
          <a:bodyPr>
            <a:noAutofit/>
          </a:bodyPr>
          <a:lstStyle>
            <a:lvl1pPr algn="l">
              <a:defRPr sz="2400">
                <a:solidFill>
                  <a:srgbClr val="4D565E"/>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2739309" y="1133142"/>
            <a:ext cx="5947492" cy="4993023"/>
          </a:xfrm>
        </p:spPr>
        <p:txBody>
          <a:bodyPr>
            <a:normAutofit/>
          </a:bodyPr>
          <a:lstStyle>
            <a:lvl1pPr>
              <a:defRPr sz="1600">
                <a:solidFill>
                  <a:srgbClr val="4D565E"/>
                </a:solidFill>
              </a:defRPr>
            </a:lvl1pPr>
            <a:lvl2pPr>
              <a:defRPr sz="1200" b="0">
                <a:solidFill>
                  <a:srgbClr val="4D565E"/>
                </a:solidFill>
              </a:defRPr>
            </a:lvl2pPr>
            <a:lvl3pPr>
              <a:defRPr sz="1200" b="0">
                <a:solidFill>
                  <a:srgbClr val="4D565E"/>
                </a:solidFill>
              </a:defRPr>
            </a:lvl3pPr>
            <a:lvl4pPr>
              <a:defRPr sz="1200" b="0">
                <a:solidFill>
                  <a:srgbClr val="4D565E"/>
                </a:solidFill>
              </a:defRPr>
            </a:lvl4pPr>
            <a:lvl5pPr>
              <a:defRPr sz="1200" b="0">
                <a:solidFill>
                  <a:srgbClr val="4D565E"/>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5"/>
          <p:cNvSpPr>
            <a:spLocks noGrp="1"/>
          </p:cNvSpPr>
          <p:nvPr>
            <p:ph type="sldNum" sz="quarter" idx="4"/>
          </p:nvPr>
        </p:nvSpPr>
        <p:spPr>
          <a:xfrm>
            <a:off x="2" y="6468055"/>
            <a:ext cx="668863" cy="365125"/>
          </a:xfrm>
          <a:prstGeom prst="rect">
            <a:avLst/>
          </a:prstGeom>
          <a:ln>
            <a:noFill/>
          </a:ln>
        </p:spPr>
        <p:txBody>
          <a:bodyPr vert="horz" lIns="91440" tIns="45720" rIns="91440" bIns="45720" rtlCol="0" anchor="ctr"/>
          <a:lstStyle>
            <a:lvl1pPr algn="r">
              <a:defRPr sz="1400">
                <a:solidFill>
                  <a:schemeClr val="bg1">
                    <a:lumMod val="95000"/>
                  </a:schemeClr>
                </a:solidFill>
                <a:latin typeface="+mn-lt"/>
                <a:cs typeface="Helvetica Neue"/>
              </a:defRPr>
            </a:lvl1pPr>
          </a:lstStyle>
          <a:p>
            <a:fld id="{A4F094D4-8444-354B-AB7F-37AC02075F9B}" type="slidenum">
              <a:rPr lang="en-US"/>
              <a:pPr/>
              <a:t>‹#›</a:t>
            </a:fld>
            <a:r>
              <a:rPr lang="en-US"/>
              <a:t> | </a:t>
            </a:r>
          </a:p>
        </p:txBody>
      </p:sp>
    </p:spTree>
    <p:extLst>
      <p:ext uri="{BB962C8B-B14F-4D97-AF65-F5344CB8AC3E}">
        <p14:creationId xmlns:p14="http://schemas.microsoft.com/office/powerpoint/2010/main" val="735864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5"/>
          <p:cNvSpPr>
            <a:spLocks noGrp="1"/>
          </p:cNvSpPr>
          <p:nvPr>
            <p:ph type="sldNum" sz="quarter" idx="4"/>
          </p:nvPr>
        </p:nvSpPr>
        <p:spPr>
          <a:xfrm>
            <a:off x="2" y="6468055"/>
            <a:ext cx="668863" cy="365125"/>
          </a:xfrm>
          <a:prstGeom prst="rect">
            <a:avLst/>
          </a:prstGeom>
          <a:ln>
            <a:noFill/>
          </a:ln>
        </p:spPr>
        <p:txBody>
          <a:bodyPr vert="horz" lIns="91440" tIns="45720" rIns="91440" bIns="45720" rtlCol="0" anchor="ctr"/>
          <a:lstStyle>
            <a:lvl1pPr algn="r">
              <a:defRPr sz="1400">
                <a:solidFill>
                  <a:schemeClr val="bg1">
                    <a:lumMod val="95000"/>
                  </a:schemeClr>
                </a:solidFill>
                <a:latin typeface="+mn-lt"/>
                <a:cs typeface="Helvetica Neue"/>
              </a:defRPr>
            </a:lvl1pPr>
          </a:lstStyle>
          <a:p>
            <a:fld id="{A4F094D4-8444-354B-AB7F-37AC02075F9B}" type="slidenum">
              <a:rPr lang="en-US"/>
              <a:pPr/>
              <a:t>‹#›</a:t>
            </a:fld>
            <a:r>
              <a:rPr lang="en-US"/>
              <a:t> | </a:t>
            </a:r>
          </a:p>
        </p:txBody>
      </p:sp>
    </p:spTree>
    <p:extLst>
      <p:ext uri="{BB962C8B-B14F-4D97-AF65-F5344CB8AC3E}">
        <p14:creationId xmlns:p14="http://schemas.microsoft.com/office/powerpoint/2010/main" val="12162510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1" descr="CCD-PPT-Footer-Logo-copy.png"/>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6549955" y="6502100"/>
            <a:ext cx="2468880" cy="274320"/>
          </a:xfrm>
          <a:prstGeom prst="rect">
            <a:avLst/>
          </a:prstGeom>
        </p:spPr>
      </p:pic>
      <p:sp>
        <p:nvSpPr>
          <p:cNvPr id="3" name="Slide Number Placeholder 5"/>
          <p:cNvSpPr>
            <a:spLocks noGrp="1"/>
          </p:cNvSpPr>
          <p:nvPr>
            <p:ph type="sldNum" sz="quarter" idx="4"/>
          </p:nvPr>
        </p:nvSpPr>
        <p:spPr>
          <a:xfrm>
            <a:off x="2" y="6468055"/>
            <a:ext cx="668863" cy="365125"/>
          </a:xfrm>
          <a:prstGeom prst="rect">
            <a:avLst/>
          </a:prstGeom>
          <a:ln>
            <a:noFill/>
          </a:ln>
        </p:spPr>
        <p:txBody>
          <a:bodyPr vert="horz" lIns="91440" tIns="45720" rIns="91440" bIns="45720" rtlCol="0" anchor="ctr"/>
          <a:lstStyle>
            <a:lvl1pPr algn="r">
              <a:defRPr sz="1400">
                <a:solidFill>
                  <a:schemeClr val="bg1">
                    <a:lumMod val="95000"/>
                  </a:schemeClr>
                </a:solidFill>
                <a:latin typeface="+mn-lt"/>
                <a:cs typeface="Helvetica Neue"/>
              </a:defRPr>
            </a:lvl1pPr>
          </a:lstStyle>
          <a:p>
            <a:fld id="{A4F094D4-8444-354B-AB7F-37AC02075F9B}" type="slidenum">
              <a:rPr lang="en-US"/>
              <a:pPr/>
              <a:t>‹#›</a:t>
            </a:fld>
            <a:r>
              <a:rPr lang="en-US"/>
              <a:t> | </a:t>
            </a:r>
          </a:p>
        </p:txBody>
      </p:sp>
    </p:spTree>
    <p:extLst>
      <p:ext uri="{BB962C8B-B14F-4D97-AF65-F5344CB8AC3E}">
        <p14:creationId xmlns:p14="http://schemas.microsoft.com/office/powerpoint/2010/main" val="1181290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911179"/>
            <a:ext cx="4038600" cy="5214985"/>
          </a:xfrm>
        </p:spPr>
        <p:txBody>
          <a:bodyPr>
            <a:normAutofit/>
          </a:bodyPr>
          <a:lstStyle>
            <a:lvl1pPr>
              <a:defRPr sz="16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911179"/>
            <a:ext cx="4038600" cy="5214985"/>
          </a:xfrm>
        </p:spPr>
        <p:txBody>
          <a:bodyPr>
            <a:normAutofit/>
          </a:bodyPr>
          <a:lstStyle>
            <a:lvl1pPr>
              <a:defRPr sz="16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5"/>
          <p:cNvSpPr>
            <a:spLocks noGrp="1"/>
          </p:cNvSpPr>
          <p:nvPr>
            <p:ph type="sldNum" sz="quarter" idx="4"/>
          </p:nvPr>
        </p:nvSpPr>
        <p:spPr>
          <a:xfrm>
            <a:off x="2" y="6468055"/>
            <a:ext cx="668863" cy="365125"/>
          </a:xfrm>
          <a:prstGeom prst="rect">
            <a:avLst/>
          </a:prstGeom>
          <a:ln>
            <a:noFill/>
          </a:ln>
        </p:spPr>
        <p:txBody>
          <a:bodyPr vert="horz" lIns="91440" tIns="45720" rIns="91440" bIns="45720" rtlCol="0" anchor="ctr"/>
          <a:lstStyle>
            <a:lvl1pPr algn="r">
              <a:defRPr sz="1400">
                <a:solidFill>
                  <a:schemeClr val="bg1">
                    <a:lumMod val="95000"/>
                  </a:schemeClr>
                </a:solidFill>
                <a:latin typeface="+mn-lt"/>
                <a:cs typeface="Helvetica Neue"/>
              </a:defRPr>
            </a:lvl1pPr>
          </a:lstStyle>
          <a:p>
            <a:fld id="{A4F094D4-8444-354B-AB7F-37AC02075F9B}" type="slidenum">
              <a:rPr lang="en-US"/>
              <a:pPr/>
              <a:t>‹#›</a:t>
            </a:fld>
            <a:r>
              <a:rPr lang="en-US"/>
              <a:t> | </a:t>
            </a:r>
          </a:p>
        </p:txBody>
      </p:sp>
    </p:spTree>
    <p:extLst>
      <p:ext uri="{BB962C8B-B14F-4D97-AF65-F5344CB8AC3E}">
        <p14:creationId xmlns:p14="http://schemas.microsoft.com/office/powerpoint/2010/main" val="2415079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634581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470872"/>
          </a:xfrm>
          <a:prstGeom prst="rect">
            <a:avLst/>
          </a:prstGeom>
        </p:spPr>
        <p:txBody>
          <a:bodyPr vert="horz" lIns="91436" tIns="45718" rIns="91436" bIns="45718" rtlCol="0" anchor="b">
            <a:no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883567"/>
            <a:ext cx="8229600" cy="5242597"/>
          </a:xfrm>
          <a:prstGeom prst="rect">
            <a:avLst/>
          </a:prstGeom>
        </p:spPr>
        <p:txBody>
          <a:bodyPr vert="horz" lIns="91436" tIns="45718" rIns="91436" bIns="45718"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Rectangle 7"/>
          <p:cNvSpPr/>
          <p:nvPr userDrawn="1"/>
        </p:nvSpPr>
        <p:spPr>
          <a:xfrm>
            <a:off x="2" y="6419280"/>
            <a:ext cx="9144000" cy="457674"/>
          </a:xfrm>
          <a:prstGeom prst="rect">
            <a:avLst/>
          </a:prstGeom>
          <a:solidFill>
            <a:srgbClr val="3281B0"/>
          </a:solidFill>
          <a:ln>
            <a:solidFill>
              <a:srgbClr val="3281B0"/>
            </a:solidFill>
          </a:ln>
        </p:spPr>
        <p:style>
          <a:lnRef idx="1">
            <a:schemeClr val="accent1"/>
          </a:lnRef>
          <a:fillRef idx="3">
            <a:schemeClr val="accent1"/>
          </a:fillRef>
          <a:effectRef idx="2">
            <a:schemeClr val="accent1"/>
          </a:effectRef>
          <a:fontRef idx="minor">
            <a:schemeClr val="lt1"/>
          </a:fontRef>
        </p:style>
        <p:txBody>
          <a:bodyPr lIns="91436" tIns="45718" rIns="91436" bIns="45718" rtlCol="0" anchor="ctr"/>
          <a:lstStyle/>
          <a:p>
            <a:pPr algn="ctr"/>
            <a:endParaRPr lang="en-US">
              <a:solidFill>
                <a:srgbClr val="3281B0"/>
              </a:solidFill>
            </a:endParaRPr>
          </a:p>
        </p:txBody>
      </p:sp>
      <p:pic>
        <p:nvPicPr>
          <p:cNvPr id="11" name="Picture 10" descr="CCD-PPT-Footer-Logo-copy.png"/>
          <p:cNvPicPr>
            <a:picLocks noChangeAspect="1"/>
          </p:cNvPicPr>
          <p:nvPr userDrawn="1"/>
        </p:nvPicPr>
        <p:blipFill>
          <a:blip r:embed="rId9">
            <a:extLst>
              <a:ext uri="{28A0092B-C50C-407E-A947-70E740481C1C}">
                <a14:useLocalDpi xmlns:a14="http://schemas.microsoft.com/office/drawing/2010/main"/>
              </a:ext>
            </a:extLst>
          </a:blip>
          <a:stretch>
            <a:fillRect/>
          </a:stretch>
        </p:blipFill>
        <p:spPr>
          <a:xfrm>
            <a:off x="6798445" y="6557324"/>
            <a:ext cx="2258568" cy="250952"/>
          </a:xfrm>
          <a:prstGeom prst="rect">
            <a:avLst/>
          </a:prstGeom>
        </p:spPr>
      </p:pic>
      <p:sp>
        <p:nvSpPr>
          <p:cNvPr id="5" name="TextBox 4"/>
          <p:cNvSpPr txBox="1"/>
          <p:nvPr userDrawn="1"/>
        </p:nvSpPr>
        <p:spPr>
          <a:xfrm>
            <a:off x="133455" y="6474488"/>
            <a:ext cx="5948259" cy="369332"/>
          </a:xfrm>
          <a:prstGeom prst="rect">
            <a:avLst/>
          </a:prstGeom>
          <a:noFill/>
        </p:spPr>
        <p:txBody>
          <a:bodyPr wrap="square" rtlCol="0">
            <a:spAutoFit/>
          </a:bodyPr>
          <a:lstStyle/>
          <a:p>
            <a:pPr marL="0" marR="0" indent="0" algn="l" defTabSz="457181" rtl="0" eaLnBrk="1" fontAlgn="auto" latinLnBrk="0" hangingPunct="1">
              <a:lnSpc>
                <a:spcPct val="100000"/>
              </a:lnSpc>
              <a:spcBef>
                <a:spcPts val="0"/>
              </a:spcBef>
              <a:spcAft>
                <a:spcPts val="0"/>
              </a:spcAft>
              <a:buClrTx/>
              <a:buSzTx/>
              <a:buFontTx/>
              <a:buNone/>
              <a:tabLst/>
              <a:defRPr/>
            </a:pPr>
            <a:fld id="{DB6B04E4-F3AF-7541-8E23-F4DA9CC35BF9}" type="slidenum">
              <a:rPr>
                <a:solidFill>
                  <a:schemeClr val="bg1"/>
                </a:solidFill>
              </a:rPr>
              <a:t>‹#›</a:t>
            </a:fld>
            <a:r>
              <a:rPr lang="en-US" sz="1400">
                <a:solidFill>
                  <a:schemeClr val="bg1">
                    <a:lumMod val="95000"/>
                  </a:schemeClr>
                </a:solidFill>
              </a:rPr>
              <a:t> | Notes from the Working Session on</a:t>
            </a:r>
            <a:r>
              <a:rPr lang="en-US" sz="1400" baseline="0">
                <a:solidFill>
                  <a:schemeClr val="bg1">
                    <a:lumMod val="95000"/>
                  </a:schemeClr>
                </a:solidFill>
              </a:rPr>
              <a:t> Remote Ballot Marking Systems</a:t>
            </a:r>
            <a:endParaRPr lang="en-US" sz="1400">
              <a:solidFill>
                <a:schemeClr val="bg1">
                  <a:lumMod val="95000"/>
                </a:schemeClr>
              </a:solidFill>
            </a:endParaRPr>
          </a:p>
        </p:txBody>
      </p:sp>
    </p:spTree>
    <p:extLst>
      <p:ext uri="{BB962C8B-B14F-4D97-AF65-F5344CB8AC3E}">
        <p14:creationId xmlns:p14="http://schemas.microsoft.com/office/powerpoint/2010/main" val="2776060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54" r:id="rId4"/>
    <p:sldLayoutId id="2147483655" r:id="rId5"/>
    <p:sldLayoutId id="2147483652" r:id="rId6"/>
    <p:sldLayoutId id="2147483660" r:id="rId7"/>
  </p:sldLayoutIdLst>
  <p:txStyles>
    <p:titleStyle>
      <a:lvl1pPr algn="l" defTabSz="457181" rtl="0" eaLnBrk="1" latinLnBrk="0" hangingPunct="1">
        <a:spcBef>
          <a:spcPct val="0"/>
        </a:spcBef>
        <a:buNone/>
        <a:defRPr sz="2400" b="1" i="0" kern="1200">
          <a:solidFill>
            <a:srgbClr val="4D565E"/>
          </a:solidFill>
          <a:latin typeface="Helvetica Neue"/>
          <a:ea typeface="+mj-ea"/>
          <a:cs typeface="Helvetica Neue"/>
        </a:defRPr>
      </a:lvl1pPr>
    </p:titleStyle>
    <p:bodyStyle>
      <a:lvl1pPr marL="342886" indent="-342886" algn="l" defTabSz="457181" rtl="0" eaLnBrk="1" latinLnBrk="0" hangingPunct="1">
        <a:lnSpc>
          <a:spcPct val="114000"/>
        </a:lnSpc>
        <a:spcBef>
          <a:spcPct val="20000"/>
        </a:spcBef>
        <a:buFont typeface="Wingdings" charset="2"/>
        <a:buChar char="§"/>
        <a:defRPr sz="1600" b="0" i="0" kern="1200" baseline="0">
          <a:solidFill>
            <a:srgbClr val="4D565E"/>
          </a:solidFill>
          <a:latin typeface="Helvetica Neue"/>
          <a:ea typeface="+mn-ea"/>
          <a:cs typeface="Helvetica Neue"/>
        </a:defRPr>
      </a:lvl1pPr>
      <a:lvl2pPr marL="742920" indent="-285738" algn="l" defTabSz="457181" rtl="0" eaLnBrk="1" latinLnBrk="0" hangingPunct="1">
        <a:spcBef>
          <a:spcPct val="20000"/>
        </a:spcBef>
        <a:buFont typeface="Wingdings" charset="2"/>
        <a:buChar char="§"/>
        <a:defRPr sz="1200" b="0" i="0" kern="1200">
          <a:solidFill>
            <a:srgbClr val="4D565E"/>
          </a:solidFill>
          <a:latin typeface="Helvetica Neue"/>
          <a:ea typeface="+mn-ea"/>
          <a:cs typeface="Helvetica Neue"/>
        </a:defRPr>
      </a:lvl2pPr>
      <a:lvl3pPr marL="1142954" indent="-228591" algn="l" defTabSz="457181" rtl="0" eaLnBrk="1" latinLnBrk="0" hangingPunct="1">
        <a:spcBef>
          <a:spcPct val="20000"/>
        </a:spcBef>
        <a:buFont typeface="Wingdings" charset="2"/>
        <a:buChar char="§"/>
        <a:defRPr sz="1200" b="0" i="0" kern="1200">
          <a:solidFill>
            <a:srgbClr val="4D565E"/>
          </a:solidFill>
          <a:latin typeface="Helvetica Neue"/>
          <a:ea typeface="+mn-ea"/>
          <a:cs typeface="Helvetica Neue"/>
        </a:defRPr>
      </a:lvl3pPr>
      <a:lvl4pPr marL="1600135" indent="-228591" algn="l" defTabSz="457181" rtl="0" eaLnBrk="1" latinLnBrk="0" hangingPunct="1">
        <a:spcBef>
          <a:spcPct val="20000"/>
        </a:spcBef>
        <a:buFont typeface="Wingdings" charset="2"/>
        <a:buChar char="§"/>
        <a:defRPr sz="1200" b="0" i="0" kern="1200">
          <a:solidFill>
            <a:srgbClr val="4D565E"/>
          </a:solidFill>
          <a:latin typeface="Helvetica Neue"/>
          <a:ea typeface="+mn-ea"/>
          <a:cs typeface="Helvetica Neue"/>
        </a:defRPr>
      </a:lvl4pPr>
      <a:lvl5pPr marL="2057316" indent="-228591" algn="l" defTabSz="457181" rtl="0" eaLnBrk="1" latinLnBrk="0" hangingPunct="1">
        <a:spcBef>
          <a:spcPct val="20000"/>
        </a:spcBef>
        <a:buFont typeface="Wingdings" charset="2"/>
        <a:buChar char="§"/>
        <a:defRPr sz="1200" b="0" i="0" kern="1200">
          <a:solidFill>
            <a:srgbClr val="4D565E"/>
          </a:solidFill>
          <a:latin typeface="Helvetica Neue"/>
          <a:ea typeface="+mn-ea"/>
          <a:cs typeface="Helvetica Neue"/>
        </a:defRPr>
      </a:lvl5pPr>
      <a:lvl6pPr marL="2514498" indent="-228591" algn="l" defTabSz="457181" rtl="0" eaLnBrk="1" latinLnBrk="0" hangingPunct="1">
        <a:spcBef>
          <a:spcPct val="20000"/>
        </a:spcBef>
        <a:buFont typeface="Arial"/>
        <a:buChar char="•"/>
        <a:defRPr sz="2000" kern="1200">
          <a:solidFill>
            <a:schemeClr val="tx1"/>
          </a:solidFill>
          <a:latin typeface="+mn-lt"/>
          <a:ea typeface="+mn-ea"/>
          <a:cs typeface="+mn-cs"/>
        </a:defRPr>
      </a:lvl6pPr>
      <a:lvl7pPr marL="2971679" indent="-228591" algn="l" defTabSz="457181" rtl="0" eaLnBrk="1" latinLnBrk="0" hangingPunct="1">
        <a:spcBef>
          <a:spcPct val="20000"/>
        </a:spcBef>
        <a:buFont typeface="Arial"/>
        <a:buChar char="•"/>
        <a:defRPr sz="2000" kern="1200">
          <a:solidFill>
            <a:schemeClr val="tx1"/>
          </a:solidFill>
          <a:latin typeface="+mn-lt"/>
          <a:ea typeface="+mn-ea"/>
          <a:cs typeface="+mn-cs"/>
        </a:defRPr>
      </a:lvl7pPr>
      <a:lvl8pPr marL="3428860" indent="-228591" algn="l" defTabSz="457181" rtl="0" eaLnBrk="1" latinLnBrk="0" hangingPunct="1">
        <a:spcBef>
          <a:spcPct val="20000"/>
        </a:spcBef>
        <a:buFont typeface="Arial"/>
        <a:buChar char="•"/>
        <a:defRPr sz="2000" kern="1200">
          <a:solidFill>
            <a:schemeClr val="tx1"/>
          </a:solidFill>
          <a:latin typeface="+mn-lt"/>
          <a:ea typeface="+mn-ea"/>
          <a:cs typeface="+mn-cs"/>
        </a:defRPr>
      </a:lvl8pPr>
      <a:lvl9pPr marL="3886042" indent="-228591" algn="l" defTabSz="457181"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81" rtl="0" eaLnBrk="1" latinLnBrk="0" hangingPunct="1">
        <a:defRPr sz="1800" kern="1200">
          <a:solidFill>
            <a:schemeClr val="tx1"/>
          </a:solidFill>
          <a:latin typeface="+mn-lt"/>
          <a:ea typeface="+mn-ea"/>
          <a:cs typeface="+mn-cs"/>
        </a:defRPr>
      </a:lvl1pPr>
      <a:lvl2pPr marL="457181" algn="l" defTabSz="457181" rtl="0" eaLnBrk="1" latinLnBrk="0" hangingPunct="1">
        <a:defRPr sz="1800" kern="1200">
          <a:solidFill>
            <a:schemeClr val="tx1"/>
          </a:solidFill>
          <a:latin typeface="+mn-lt"/>
          <a:ea typeface="+mn-ea"/>
          <a:cs typeface="+mn-cs"/>
        </a:defRPr>
      </a:lvl2pPr>
      <a:lvl3pPr marL="914363" algn="l" defTabSz="457181" rtl="0" eaLnBrk="1" latinLnBrk="0" hangingPunct="1">
        <a:defRPr sz="1800" kern="1200">
          <a:solidFill>
            <a:schemeClr val="tx1"/>
          </a:solidFill>
          <a:latin typeface="+mn-lt"/>
          <a:ea typeface="+mn-ea"/>
          <a:cs typeface="+mn-cs"/>
        </a:defRPr>
      </a:lvl3pPr>
      <a:lvl4pPr marL="1371544" algn="l" defTabSz="457181" rtl="0" eaLnBrk="1" latinLnBrk="0" hangingPunct="1">
        <a:defRPr sz="1800" kern="1200">
          <a:solidFill>
            <a:schemeClr val="tx1"/>
          </a:solidFill>
          <a:latin typeface="+mn-lt"/>
          <a:ea typeface="+mn-ea"/>
          <a:cs typeface="+mn-cs"/>
        </a:defRPr>
      </a:lvl4pPr>
      <a:lvl5pPr marL="1828726" algn="l" defTabSz="457181" rtl="0" eaLnBrk="1" latinLnBrk="0" hangingPunct="1">
        <a:defRPr sz="1800" kern="1200">
          <a:solidFill>
            <a:schemeClr val="tx1"/>
          </a:solidFill>
          <a:latin typeface="+mn-lt"/>
          <a:ea typeface="+mn-ea"/>
          <a:cs typeface="+mn-cs"/>
        </a:defRPr>
      </a:lvl5pPr>
      <a:lvl6pPr marL="2285907" algn="l" defTabSz="457181" rtl="0" eaLnBrk="1" latinLnBrk="0" hangingPunct="1">
        <a:defRPr sz="1800" kern="1200">
          <a:solidFill>
            <a:schemeClr val="tx1"/>
          </a:solidFill>
          <a:latin typeface="+mn-lt"/>
          <a:ea typeface="+mn-ea"/>
          <a:cs typeface="+mn-cs"/>
        </a:defRPr>
      </a:lvl6pPr>
      <a:lvl7pPr marL="2743088" algn="l" defTabSz="457181" rtl="0" eaLnBrk="1" latinLnBrk="0" hangingPunct="1">
        <a:defRPr sz="1800" kern="1200">
          <a:solidFill>
            <a:schemeClr val="tx1"/>
          </a:solidFill>
          <a:latin typeface="+mn-lt"/>
          <a:ea typeface="+mn-ea"/>
          <a:cs typeface="+mn-cs"/>
        </a:defRPr>
      </a:lvl7pPr>
      <a:lvl8pPr marL="3200270" algn="l" defTabSz="457181" rtl="0" eaLnBrk="1" latinLnBrk="0" hangingPunct="1">
        <a:defRPr sz="1800" kern="1200">
          <a:solidFill>
            <a:schemeClr val="tx1"/>
          </a:solidFill>
          <a:latin typeface="+mn-lt"/>
          <a:ea typeface="+mn-ea"/>
          <a:cs typeface="+mn-cs"/>
        </a:defRPr>
      </a:lvl8pPr>
      <a:lvl9pPr marL="3657451" algn="l" defTabSz="457181"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hyperlink" Target="http://civicdesign.org/projects/a-roadmap-for-usability-and-accessibility-of-elections/" TargetMode="External"/><Relationship Id="rId2" Type="http://schemas.openxmlformats.org/officeDocument/2006/relationships/notesSlide" Target="../notesSlides/notesSlide9.xml"/><Relationship Id="rId1" Type="http://schemas.openxmlformats.org/officeDocument/2006/relationships/slideLayout" Target="../slideLayouts/slideLayout3.xml"/><Relationship Id="rId4" Type="http://schemas.openxmlformats.org/officeDocument/2006/relationships/hyperlink" Target="http://civicdesign.org/projects/remote-ballot-marking/" TargetMode="External"/></Relationships>
</file>

<file path=ppt/slides/_rels/slide18.xml.rels><?xml version="1.0" encoding="UTF-8" standalone="yes"?>
<Relationships xmlns="http://schemas.openxmlformats.org/package/2006/relationships"><Relationship Id="rId2" Type="http://schemas.openxmlformats.org/officeDocument/2006/relationships/hyperlink" Target="http://civicdesign.org/projects/remote-ballot-marking/" TargetMode="Externa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hyperlink" Target="http://civicdesign.org/projects/remote-ballot-marking/"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civicdesign.org/projects/roadmap/"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sz="5400" dirty="0"/>
              <a:t>Remote Ballot </a:t>
            </a:r>
            <a:br>
              <a:rPr lang="en-US" sz="5400" dirty="0"/>
            </a:br>
            <a:r>
              <a:rPr lang="en-US" sz="5400" dirty="0"/>
              <a:t>Marking Systems</a:t>
            </a:r>
            <a:br>
              <a:rPr lang="en-US" sz="5400" dirty="0"/>
            </a:br>
            <a:r>
              <a:rPr lang="en-US" dirty="0"/>
              <a:t>Designing for usability, accessibility and security</a:t>
            </a:r>
            <a:endParaRPr lang="en-US" sz="8000" dirty="0"/>
          </a:p>
        </p:txBody>
      </p:sp>
      <p:sp>
        <p:nvSpPr>
          <p:cNvPr id="5" name="Subtitle 4"/>
          <p:cNvSpPr>
            <a:spLocks noGrp="1"/>
          </p:cNvSpPr>
          <p:nvPr>
            <p:ph type="subTitle" idx="1"/>
          </p:nvPr>
        </p:nvSpPr>
        <p:spPr>
          <a:xfrm>
            <a:off x="685800" y="3677503"/>
            <a:ext cx="7772400" cy="667554"/>
          </a:xfrm>
        </p:spPr>
        <p:txBody>
          <a:bodyPr>
            <a:normAutofit/>
          </a:bodyPr>
          <a:lstStyle/>
          <a:p>
            <a:r>
              <a:rPr lang="en-US" sz="2400" b="1" dirty="0"/>
              <a:t>Notes from the October 9, 2015 </a:t>
            </a:r>
            <a:r>
              <a:rPr lang="en-US" sz="2400" b="1" dirty="0" smtClean="0"/>
              <a:t>meeting</a:t>
            </a:r>
            <a:endParaRPr lang="en-US" sz="2400" b="1" dirty="0"/>
          </a:p>
        </p:txBody>
      </p:sp>
      <p:sp>
        <p:nvSpPr>
          <p:cNvPr id="7" name="Subtitle 4"/>
          <p:cNvSpPr txBox="1">
            <a:spLocks/>
          </p:cNvSpPr>
          <p:nvPr/>
        </p:nvSpPr>
        <p:spPr>
          <a:xfrm>
            <a:off x="783946" y="4227814"/>
            <a:ext cx="4035731" cy="1887292"/>
          </a:xfrm>
          <a:prstGeom prst="rect">
            <a:avLst/>
          </a:prstGeom>
        </p:spPr>
        <p:txBody>
          <a:bodyPr vert="horz" lIns="91436" tIns="45718" rIns="91436" bIns="45718" rtlCol="0">
            <a:normAutofit/>
          </a:bodyPr>
          <a:lstStyle>
            <a:lvl1pPr marL="0" indent="0" algn="l" defTabSz="457181" rtl="0" eaLnBrk="1" latinLnBrk="0" hangingPunct="1">
              <a:lnSpc>
                <a:spcPct val="114000"/>
              </a:lnSpc>
              <a:spcBef>
                <a:spcPct val="20000"/>
              </a:spcBef>
              <a:buFont typeface="Wingdings" charset="2"/>
              <a:buNone/>
              <a:defRPr sz="2000" b="0" i="0" kern="1200" baseline="0">
                <a:solidFill>
                  <a:srgbClr val="4D565E"/>
                </a:solidFill>
                <a:latin typeface="Helvetica Neue"/>
                <a:ea typeface="+mn-ea"/>
                <a:cs typeface="Helvetica Neue"/>
              </a:defRPr>
            </a:lvl1pPr>
            <a:lvl2pPr marL="457181" indent="0" algn="ctr" defTabSz="457181" rtl="0" eaLnBrk="1" latinLnBrk="0" hangingPunct="1">
              <a:spcBef>
                <a:spcPct val="20000"/>
              </a:spcBef>
              <a:buFont typeface="Wingdings" charset="2"/>
              <a:buNone/>
              <a:defRPr sz="1200" b="0" i="0" kern="1200">
                <a:solidFill>
                  <a:schemeClr val="tx1">
                    <a:tint val="75000"/>
                  </a:schemeClr>
                </a:solidFill>
                <a:latin typeface="Helvetica Neue"/>
                <a:ea typeface="+mn-ea"/>
                <a:cs typeface="Helvetica Neue"/>
              </a:defRPr>
            </a:lvl2pPr>
            <a:lvl3pPr marL="914363" indent="0" algn="ctr" defTabSz="457181" rtl="0" eaLnBrk="1" latinLnBrk="0" hangingPunct="1">
              <a:spcBef>
                <a:spcPct val="20000"/>
              </a:spcBef>
              <a:buFont typeface="Wingdings" charset="2"/>
              <a:buNone/>
              <a:defRPr sz="1200" b="0" i="0" kern="1200">
                <a:solidFill>
                  <a:schemeClr val="tx1">
                    <a:tint val="75000"/>
                  </a:schemeClr>
                </a:solidFill>
                <a:latin typeface="Helvetica Neue"/>
                <a:ea typeface="+mn-ea"/>
                <a:cs typeface="Helvetica Neue"/>
              </a:defRPr>
            </a:lvl3pPr>
            <a:lvl4pPr marL="1371544" indent="0" algn="ctr" defTabSz="457181" rtl="0" eaLnBrk="1" latinLnBrk="0" hangingPunct="1">
              <a:spcBef>
                <a:spcPct val="20000"/>
              </a:spcBef>
              <a:buFont typeface="Wingdings" charset="2"/>
              <a:buNone/>
              <a:defRPr sz="1200" b="0" i="0" kern="1200">
                <a:solidFill>
                  <a:schemeClr val="tx1">
                    <a:tint val="75000"/>
                  </a:schemeClr>
                </a:solidFill>
                <a:latin typeface="Helvetica Neue"/>
                <a:ea typeface="+mn-ea"/>
                <a:cs typeface="Helvetica Neue"/>
              </a:defRPr>
            </a:lvl4pPr>
            <a:lvl5pPr marL="1828726" indent="0" algn="ctr" defTabSz="457181" rtl="0" eaLnBrk="1" latinLnBrk="0" hangingPunct="1">
              <a:spcBef>
                <a:spcPct val="20000"/>
              </a:spcBef>
              <a:buFont typeface="Wingdings" charset="2"/>
              <a:buNone/>
              <a:defRPr sz="1200" b="0" i="0" kern="1200">
                <a:solidFill>
                  <a:schemeClr val="tx1">
                    <a:tint val="75000"/>
                  </a:schemeClr>
                </a:solidFill>
                <a:latin typeface="Helvetica Neue"/>
                <a:ea typeface="+mn-ea"/>
                <a:cs typeface="Helvetica Neue"/>
              </a:defRPr>
            </a:lvl5pPr>
            <a:lvl6pPr marL="2285907" indent="0" algn="ctr" defTabSz="457181"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088" indent="0" algn="ctr" defTabSz="457181"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270" indent="0" algn="ctr" defTabSz="457181"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451" indent="0" algn="ctr" defTabSz="457181"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nSpc>
                <a:spcPct val="90000"/>
              </a:lnSpc>
            </a:pPr>
            <a:r>
              <a:rPr lang="en-US" sz="1600" dirty="0"/>
              <a:t>Whitney Quesenbery</a:t>
            </a:r>
          </a:p>
          <a:p>
            <a:pPr>
              <a:lnSpc>
                <a:spcPct val="90000"/>
              </a:lnSpc>
            </a:pPr>
            <a:r>
              <a:rPr lang="en-US" sz="1600" dirty="0"/>
              <a:t>Nancy Fishberg</a:t>
            </a:r>
          </a:p>
          <a:p>
            <a:pPr>
              <a:lnSpc>
                <a:spcPct val="90000"/>
              </a:lnSpc>
            </a:pPr>
            <a:r>
              <a:rPr lang="en-US" sz="1600" dirty="0"/>
              <a:t>Center for Civic Design</a:t>
            </a:r>
            <a:br>
              <a:rPr lang="en-US" sz="1600" dirty="0"/>
            </a:br>
            <a:endParaRPr lang="en-US" sz="1600" dirty="0"/>
          </a:p>
          <a:p>
            <a:pPr>
              <a:lnSpc>
                <a:spcPct val="90000"/>
              </a:lnSpc>
            </a:pPr>
            <a:r>
              <a:rPr lang="en-US" sz="1600" dirty="0"/>
              <a:t>Pam Smith</a:t>
            </a:r>
          </a:p>
          <a:p>
            <a:pPr>
              <a:lnSpc>
                <a:spcPct val="90000"/>
              </a:lnSpc>
            </a:pPr>
            <a:r>
              <a:rPr lang="en-US" sz="1600" dirty="0"/>
              <a:t>Verified Voting Foundation</a:t>
            </a:r>
          </a:p>
          <a:p>
            <a:endParaRPr lang="en-US" sz="1600" dirty="0"/>
          </a:p>
        </p:txBody>
      </p:sp>
      <p:sp>
        <p:nvSpPr>
          <p:cNvPr id="6" name="Subtitle 4"/>
          <p:cNvSpPr txBox="1">
            <a:spLocks/>
          </p:cNvSpPr>
          <p:nvPr/>
        </p:nvSpPr>
        <p:spPr>
          <a:xfrm>
            <a:off x="4422469" y="4242360"/>
            <a:ext cx="4035731" cy="1662378"/>
          </a:xfrm>
          <a:prstGeom prst="rect">
            <a:avLst/>
          </a:prstGeom>
        </p:spPr>
        <p:txBody>
          <a:bodyPr vert="horz" lIns="91436" tIns="45718" rIns="91436" bIns="45718" rtlCol="0">
            <a:normAutofit fontScale="92500" lnSpcReduction="10000"/>
          </a:bodyPr>
          <a:lstStyle>
            <a:lvl1pPr marL="0" indent="0" algn="l" defTabSz="457181" rtl="0" eaLnBrk="1" latinLnBrk="0" hangingPunct="1">
              <a:lnSpc>
                <a:spcPct val="114000"/>
              </a:lnSpc>
              <a:spcBef>
                <a:spcPct val="20000"/>
              </a:spcBef>
              <a:buFont typeface="Wingdings" charset="2"/>
              <a:buNone/>
              <a:defRPr sz="2000" b="0" i="0" kern="1200" baseline="0">
                <a:solidFill>
                  <a:srgbClr val="4D565E"/>
                </a:solidFill>
                <a:latin typeface="Helvetica Neue"/>
                <a:ea typeface="+mn-ea"/>
                <a:cs typeface="Helvetica Neue"/>
              </a:defRPr>
            </a:lvl1pPr>
            <a:lvl2pPr marL="457181" indent="0" algn="ctr" defTabSz="457181" rtl="0" eaLnBrk="1" latinLnBrk="0" hangingPunct="1">
              <a:spcBef>
                <a:spcPct val="20000"/>
              </a:spcBef>
              <a:buFont typeface="Wingdings" charset="2"/>
              <a:buNone/>
              <a:defRPr sz="1200" b="0" i="0" kern="1200">
                <a:solidFill>
                  <a:schemeClr val="tx1">
                    <a:tint val="75000"/>
                  </a:schemeClr>
                </a:solidFill>
                <a:latin typeface="Helvetica Neue"/>
                <a:ea typeface="+mn-ea"/>
                <a:cs typeface="Helvetica Neue"/>
              </a:defRPr>
            </a:lvl2pPr>
            <a:lvl3pPr marL="914363" indent="0" algn="ctr" defTabSz="457181" rtl="0" eaLnBrk="1" latinLnBrk="0" hangingPunct="1">
              <a:spcBef>
                <a:spcPct val="20000"/>
              </a:spcBef>
              <a:buFont typeface="Wingdings" charset="2"/>
              <a:buNone/>
              <a:defRPr sz="1200" b="0" i="0" kern="1200">
                <a:solidFill>
                  <a:schemeClr val="tx1">
                    <a:tint val="75000"/>
                  </a:schemeClr>
                </a:solidFill>
                <a:latin typeface="Helvetica Neue"/>
                <a:ea typeface="+mn-ea"/>
                <a:cs typeface="Helvetica Neue"/>
              </a:defRPr>
            </a:lvl3pPr>
            <a:lvl4pPr marL="1371544" indent="0" algn="ctr" defTabSz="457181" rtl="0" eaLnBrk="1" latinLnBrk="0" hangingPunct="1">
              <a:spcBef>
                <a:spcPct val="20000"/>
              </a:spcBef>
              <a:buFont typeface="Wingdings" charset="2"/>
              <a:buNone/>
              <a:defRPr sz="1200" b="0" i="0" kern="1200">
                <a:solidFill>
                  <a:schemeClr val="tx1">
                    <a:tint val="75000"/>
                  </a:schemeClr>
                </a:solidFill>
                <a:latin typeface="Helvetica Neue"/>
                <a:ea typeface="+mn-ea"/>
                <a:cs typeface="Helvetica Neue"/>
              </a:defRPr>
            </a:lvl4pPr>
            <a:lvl5pPr marL="1828726" indent="0" algn="ctr" defTabSz="457181" rtl="0" eaLnBrk="1" latinLnBrk="0" hangingPunct="1">
              <a:spcBef>
                <a:spcPct val="20000"/>
              </a:spcBef>
              <a:buFont typeface="Wingdings" charset="2"/>
              <a:buNone/>
              <a:defRPr sz="1200" b="0" i="0" kern="1200">
                <a:solidFill>
                  <a:schemeClr val="tx1">
                    <a:tint val="75000"/>
                  </a:schemeClr>
                </a:solidFill>
                <a:latin typeface="Helvetica Neue"/>
                <a:ea typeface="+mn-ea"/>
                <a:cs typeface="Helvetica Neue"/>
              </a:defRPr>
            </a:lvl5pPr>
            <a:lvl6pPr marL="2285907" indent="0" algn="ctr" defTabSz="457181"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088" indent="0" algn="ctr" defTabSz="457181"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270" indent="0" algn="ctr" defTabSz="457181"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451" indent="0" algn="ctr" defTabSz="457181"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1600" dirty="0"/>
              <a:t>Sharon Laskowski</a:t>
            </a:r>
            <a:br>
              <a:rPr lang="en-US" sz="1600" dirty="0"/>
            </a:br>
            <a:r>
              <a:rPr lang="en-US" sz="1600" dirty="0" err="1"/>
              <a:t>Shaneé</a:t>
            </a:r>
            <a:r>
              <a:rPr lang="en-US" sz="1600" dirty="0"/>
              <a:t> Dawkins</a:t>
            </a:r>
            <a:br>
              <a:rPr lang="en-US" sz="1600" dirty="0"/>
            </a:br>
            <a:r>
              <a:rPr lang="en-US" sz="1600" dirty="0"/>
              <a:t>NIST</a:t>
            </a:r>
          </a:p>
          <a:p>
            <a:endParaRPr lang="en-US" sz="1600" dirty="0"/>
          </a:p>
          <a:p>
            <a:r>
              <a:rPr lang="en-US" sz="1600" dirty="0"/>
              <a:t>Keith Instone</a:t>
            </a:r>
            <a:br>
              <a:rPr lang="en-US" sz="1600" dirty="0"/>
            </a:br>
            <a:r>
              <a:rPr lang="en-US" sz="1600" dirty="0"/>
              <a:t>UX Consultant</a:t>
            </a:r>
          </a:p>
          <a:p>
            <a:endParaRPr lang="en-US" sz="1600" dirty="0"/>
          </a:p>
        </p:txBody>
      </p:sp>
      <p:sp>
        <p:nvSpPr>
          <p:cNvPr id="2" name="Rectangle 1"/>
          <p:cNvSpPr/>
          <p:nvPr/>
        </p:nvSpPr>
        <p:spPr>
          <a:xfrm>
            <a:off x="783946" y="6102860"/>
            <a:ext cx="5972074" cy="646331"/>
          </a:xfrm>
          <a:prstGeom prst="rect">
            <a:avLst/>
          </a:prstGeom>
        </p:spPr>
        <p:txBody>
          <a:bodyPr wrap="square">
            <a:spAutoFit/>
          </a:bodyPr>
          <a:lstStyle/>
          <a:p>
            <a:r>
              <a:rPr lang="en-US" b="1"/>
              <a:t>Project site</a:t>
            </a:r>
            <a:br>
              <a:rPr lang="en-US" b="1"/>
            </a:br>
            <a:r>
              <a:rPr lang="en-US"/>
              <a:t>http://civicdesign.org/projects/remote-ballot-marking/</a:t>
            </a:r>
          </a:p>
        </p:txBody>
      </p:sp>
    </p:spTree>
    <p:extLst>
      <p:ext uri="{BB962C8B-B14F-4D97-AF65-F5344CB8AC3E}">
        <p14:creationId xmlns:p14="http://schemas.microsoft.com/office/powerpoint/2010/main" val="9895795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Drawbacks or dangers to remote ballot marking (1)</a:t>
            </a:r>
          </a:p>
        </p:txBody>
      </p:sp>
      <p:sp>
        <p:nvSpPr>
          <p:cNvPr id="9" name="TextBox 8"/>
          <p:cNvSpPr txBox="1"/>
          <p:nvPr/>
        </p:nvSpPr>
        <p:spPr>
          <a:xfrm>
            <a:off x="457200" y="852288"/>
            <a:ext cx="8229600" cy="646331"/>
          </a:xfrm>
          <a:prstGeom prst="rect">
            <a:avLst/>
          </a:prstGeom>
          <a:noFill/>
        </p:spPr>
        <p:txBody>
          <a:bodyPr wrap="square" rtlCol="0">
            <a:spAutoFit/>
          </a:bodyPr>
          <a:lstStyle/>
          <a:p>
            <a:r>
              <a:rPr lang="en-US">
                <a:solidFill>
                  <a:srgbClr val="4D565E"/>
                </a:solidFill>
                <a:latin typeface="Helvetica Neue"/>
                <a:cs typeface="Helvetica Neue"/>
              </a:rPr>
              <a:t>"Drags" or barriers and dangers of these systems identified in small group exercise.</a:t>
            </a:r>
          </a:p>
        </p:txBody>
      </p:sp>
      <p:sp>
        <p:nvSpPr>
          <p:cNvPr id="5" name="Content Placeholder 4"/>
          <p:cNvSpPr>
            <a:spLocks noGrp="1"/>
          </p:cNvSpPr>
          <p:nvPr>
            <p:ph sz="half" idx="2"/>
          </p:nvPr>
        </p:nvSpPr>
        <p:spPr>
          <a:xfrm>
            <a:off x="457200" y="1726386"/>
            <a:ext cx="4290249" cy="4338029"/>
          </a:xfrm>
        </p:spPr>
        <p:txBody>
          <a:bodyPr/>
          <a:lstStyle/>
          <a:p>
            <a:pPr marL="0" indent="0">
              <a:buNone/>
            </a:pPr>
            <a:r>
              <a:rPr lang="en-US" b="1"/>
              <a:t>Problems for voters</a:t>
            </a:r>
          </a:p>
          <a:p>
            <a:r>
              <a:rPr lang="en-US"/>
              <a:t>Cost of postage, difficulty getting to a post office</a:t>
            </a:r>
          </a:p>
          <a:p>
            <a:r>
              <a:rPr lang="en-US"/>
              <a:t>Packing the ballot is hard without the official envelopes</a:t>
            </a:r>
          </a:p>
          <a:p>
            <a:r>
              <a:rPr lang="en-US"/>
              <a:t>Need to be able to test system for compatibiity with your technology</a:t>
            </a:r>
          </a:p>
          <a:p>
            <a:pPr marL="0" indent="0">
              <a:buNone/>
            </a:pPr>
            <a:r>
              <a:rPr lang="en-US" b="1"/>
              <a:t>Technical challenges</a:t>
            </a:r>
          </a:p>
          <a:p>
            <a:r>
              <a:rPr lang="en-US"/>
              <a:t>Requires access to technology</a:t>
            </a:r>
          </a:p>
          <a:p>
            <a:r>
              <a:rPr lang="en-US"/>
              <a:t>Requires digital literacy</a:t>
            </a:r>
          </a:p>
          <a:p>
            <a:r>
              <a:rPr lang="en-US"/>
              <a:t>Instructions may not be clear</a:t>
            </a:r>
          </a:p>
          <a:p>
            <a:r>
              <a:rPr lang="en-US"/>
              <a:t>Technical support can be difficult</a:t>
            </a:r>
          </a:p>
          <a:p>
            <a:r>
              <a:rPr lang="en-US"/>
              <a:t>Risk of software bugs, incompatibility</a:t>
            </a:r>
          </a:p>
        </p:txBody>
      </p:sp>
      <p:sp>
        <p:nvSpPr>
          <p:cNvPr id="4" name="Content Placeholder 3"/>
          <p:cNvSpPr>
            <a:spLocks noGrp="1"/>
          </p:cNvSpPr>
          <p:nvPr>
            <p:ph sz="half" idx="1"/>
          </p:nvPr>
        </p:nvSpPr>
        <p:spPr>
          <a:xfrm>
            <a:off x="4747449" y="1726386"/>
            <a:ext cx="4038600" cy="4338029"/>
          </a:xfrm>
        </p:spPr>
        <p:txBody>
          <a:bodyPr/>
          <a:lstStyle/>
          <a:p>
            <a:pPr marL="0" indent="0">
              <a:buNone/>
            </a:pPr>
            <a:r>
              <a:rPr lang="en-US" b="1"/>
              <a:t>Voter authentication and coercion</a:t>
            </a:r>
          </a:p>
          <a:p>
            <a:r>
              <a:rPr lang="en-US"/>
              <a:t>Harder to ensure authentication of voters for correct ballot</a:t>
            </a:r>
          </a:p>
          <a:p>
            <a:r>
              <a:rPr lang="en-US"/>
              <a:t>Unsupervised voting opens door to coercion, fraud, and bribery</a:t>
            </a:r>
          </a:p>
          <a:p>
            <a:r>
              <a:rPr lang="en-US"/>
              <a:t>Who do you trust to help you – might change your votes</a:t>
            </a:r>
          </a:p>
          <a:p>
            <a:r>
              <a:rPr lang="en-US"/>
              <a:t>Signature verification process is more difficult</a:t>
            </a:r>
          </a:p>
          <a:p>
            <a:pPr marL="0" indent="0">
              <a:buNone/>
            </a:pPr>
            <a:r>
              <a:rPr lang="en-US" b="1"/>
              <a:t>Verification </a:t>
            </a:r>
          </a:p>
          <a:p>
            <a:r>
              <a:rPr lang="en-US"/>
              <a:t>Verification may be difficult or not meaningful for visually impaired voters</a:t>
            </a:r>
          </a:p>
          <a:p>
            <a:r>
              <a:rPr lang="en-US"/>
              <a:t>Cannot verify how ballot is cast</a:t>
            </a:r>
          </a:p>
        </p:txBody>
      </p:sp>
    </p:spTree>
    <p:extLst>
      <p:ext uri="{BB962C8B-B14F-4D97-AF65-F5344CB8AC3E}">
        <p14:creationId xmlns:p14="http://schemas.microsoft.com/office/powerpoint/2010/main" val="21397532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Drawbacks or dangers to remote ballot marking (2)</a:t>
            </a:r>
          </a:p>
        </p:txBody>
      </p:sp>
      <p:sp>
        <p:nvSpPr>
          <p:cNvPr id="9" name="TextBox 8"/>
          <p:cNvSpPr txBox="1"/>
          <p:nvPr/>
        </p:nvSpPr>
        <p:spPr>
          <a:xfrm>
            <a:off x="457200" y="852288"/>
            <a:ext cx="8229600" cy="646331"/>
          </a:xfrm>
          <a:prstGeom prst="rect">
            <a:avLst/>
          </a:prstGeom>
          <a:noFill/>
        </p:spPr>
        <p:txBody>
          <a:bodyPr wrap="square" rtlCol="0">
            <a:spAutoFit/>
          </a:bodyPr>
          <a:lstStyle/>
          <a:p>
            <a:r>
              <a:rPr lang="en-US">
                <a:solidFill>
                  <a:srgbClr val="4D565E"/>
                </a:solidFill>
                <a:latin typeface="Helvetica Neue"/>
                <a:cs typeface="Helvetica Neue"/>
              </a:rPr>
              <a:t>"Drags" or barriers and dangers of these systems identified in small group exercise.</a:t>
            </a:r>
          </a:p>
        </p:txBody>
      </p:sp>
      <p:sp>
        <p:nvSpPr>
          <p:cNvPr id="4" name="Content Placeholder 3"/>
          <p:cNvSpPr>
            <a:spLocks noGrp="1"/>
          </p:cNvSpPr>
          <p:nvPr>
            <p:ph sz="half" idx="1"/>
          </p:nvPr>
        </p:nvSpPr>
        <p:spPr>
          <a:xfrm>
            <a:off x="457200" y="1709759"/>
            <a:ext cx="4038600" cy="4338029"/>
          </a:xfrm>
        </p:spPr>
        <p:txBody>
          <a:bodyPr/>
          <a:lstStyle/>
          <a:p>
            <a:pPr marL="0" indent="0">
              <a:buNone/>
            </a:pPr>
            <a:r>
              <a:rPr lang="en-US" b="1"/>
              <a:t>Election administration</a:t>
            </a:r>
          </a:p>
          <a:p>
            <a:r>
              <a:rPr lang="en-US"/>
              <a:t>It's another type of ballot to manage, with distribution and validation issues</a:t>
            </a:r>
          </a:p>
          <a:p>
            <a:r>
              <a:rPr lang="en-US"/>
              <a:t>Handling non-standard ballot sizes</a:t>
            </a:r>
          </a:p>
          <a:p>
            <a:r>
              <a:rPr lang="en-US"/>
              <a:t>Adds technical requirements for the election office</a:t>
            </a:r>
          </a:p>
          <a:p>
            <a:r>
              <a:rPr lang="en-US"/>
              <a:t>Adds requirements to provide technical support for voters</a:t>
            </a:r>
          </a:p>
          <a:p>
            <a:pPr marL="0" indent="0">
              <a:buNone/>
            </a:pPr>
            <a:r>
              <a:rPr lang="en-US" b="1"/>
              <a:t>Policy and legal</a:t>
            </a:r>
          </a:p>
          <a:p>
            <a:r>
              <a:rPr lang="en-US"/>
              <a:t>Is this available to all voters</a:t>
            </a:r>
          </a:p>
          <a:p>
            <a:r>
              <a:rPr lang="en-US"/>
              <a:t>Requires policy changes</a:t>
            </a:r>
          </a:p>
          <a:p>
            <a:r>
              <a:rPr lang="en-US"/>
              <a:t>Is postal delivery reliable?</a:t>
            </a:r>
          </a:p>
          <a:p>
            <a:r>
              <a:rPr lang="en-US"/>
              <a:t>Does it create bias or unequal access</a:t>
            </a:r>
          </a:p>
          <a:p>
            <a:endParaRPr lang="en-US"/>
          </a:p>
          <a:p>
            <a:endParaRPr lang="en-US"/>
          </a:p>
        </p:txBody>
      </p:sp>
      <p:sp>
        <p:nvSpPr>
          <p:cNvPr id="5" name="Content Placeholder 4"/>
          <p:cNvSpPr>
            <a:spLocks noGrp="1"/>
          </p:cNvSpPr>
          <p:nvPr>
            <p:ph sz="half" idx="2"/>
          </p:nvPr>
        </p:nvSpPr>
        <p:spPr>
          <a:xfrm>
            <a:off x="4648199" y="1709759"/>
            <a:ext cx="4290249" cy="4338029"/>
          </a:xfrm>
        </p:spPr>
        <p:txBody>
          <a:bodyPr/>
          <a:lstStyle/>
          <a:p>
            <a:pPr marL="0" indent="0">
              <a:buNone/>
            </a:pPr>
            <a:r>
              <a:rPr lang="en-US" b="1"/>
              <a:t>Technical risks</a:t>
            </a:r>
          </a:p>
          <a:p>
            <a:r>
              <a:rPr lang="en-US"/>
              <a:t>Availability of the system in busy election period for load or DOS attacks</a:t>
            </a:r>
          </a:p>
          <a:p>
            <a:r>
              <a:rPr lang="en-US"/>
              <a:t>QR and bar codes introduce risks</a:t>
            </a:r>
          </a:p>
          <a:p>
            <a:r>
              <a:rPr lang="en-US"/>
              <a:t>Malware and other attacks</a:t>
            </a:r>
          </a:p>
          <a:p>
            <a:r>
              <a:rPr lang="en-US"/>
              <a:t>Unreliable ballot delivery</a:t>
            </a:r>
          </a:p>
          <a:p>
            <a:r>
              <a:rPr lang="en-US"/>
              <a:t>Compatibility with a wide variety of untested hardware and software</a:t>
            </a:r>
          </a:p>
          <a:p>
            <a:r>
              <a:rPr lang="en-US"/>
              <a:t>Vulnerable to power failures</a:t>
            </a:r>
          </a:p>
          <a:p>
            <a:pPr marL="0" indent="0">
              <a:buNone/>
            </a:pPr>
            <a:r>
              <a:rPr lang="en-US" b="1"/>
              <a:t>Social issues</a:t>
            </a:r>
          </a:p>
          <a:p>
            <a:r>
              <a:rPr lang="en-US"/>
              <a:t>No "I voted" sticker</a:t>
            </a:r>
          </a:p>
          <a:p>
            <a:r>
              <a:rPr lang="en-US"/>
              <a:t>Danger of phishing, and social coercion</a:t>
            </a:r>
          </a:p>
          <a:p>
            <a:r>
              <a:rPr lang="en-US"/>
              <a:t>Privacy and "voting parties"</a:t>
            </a:r>
          </a:p>
          <a:p>
            <a:endParaRPr lang="en-US"/>
          </a:p>
          <a:p>
            <a:endParaRPr lang="en-US"/>
          </a:p>
          <a:p>
            <a:endParaRPr lang="en-US"/>
          </a:p>
          <a:p>
            <a:pPr marL="0" indent="0">
              <a:buNone/>
            </a:pPr>
            <a:endParaRPr lang="en-US"/>
          </a:p>
          <a:p>
            <a:endParaRPr lang="en-US"/>
          </a:p>
          <a:p>
            <a:endParaRPr lang="en-US"/>
          </a:p>
          <a:p>
            <a:endParaRPr lang="en-US"/>
          </a:p>
          <a:p>
            <a:endParaRPr lang="en-US"/>
          </a:p>
          <a:p>
            <a:endParaRPr lang="en-US"/>
          </a:p>
        </p:txBody>
      </p:sp>
    </p:spTree>
    <p:extLst>
      <p:ext uri="{BB962C8B-B14F-4D97-AF65-F5344CB8AC3E}">
        <p14:creationId xmlns:p14="http://schemas.microsoft.com/office/powerpoint/2010/main" val="15830008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Adding to the voter journey (1)</a:t>
            </a:r>
          </a:p>
        </p:txBody>
      </p:sp>
      <p:sp>
        <p:nvSpPr>
          <p:cNvPr id="9" name="TextBox 8"/>
          <p:cNvSpPr txBox="1"/>
          <p:nvPr/>
        </p:nvSpPr>
        <p:spPr>
          <a:xfrm>
            <a:off x="457200" y="852288"/>
            <a:ext cx="8229600" cy="646331"/>
          </a:xfrm>
          <a:prstGeom prst="rect">
            <a:avLst/>
          </a:prstGeom>
          <a:noFill/>
        </p:spPr>
        <p:txBody>
          <a:bodyPr wrap="square" rtlCol="0">
            <a:spAutoFit/>
          </a:bodyPr>
          <a:lstStyle/>
          <a:p>
            <a:r>
              <a:rPr lang="en-US">
                <a:solidFill>
                  <a:srgbClr val="4D565E"/>
                </a:solidFill>
                <a:latin typeface="Helvetica Neue"/>
                <a:cs typeface="Helvetica Neue"/>
              </a:rPr>
              <a:t>As the groups presented their work, we collected new ideas for addition to the voter journey.</a:t>
            </a:r>
          </a:p>
        </p:txBody>
      </p:sp>
      <p:sp>
        <p:nvSpPr>
          <p:cNvPr id="4" name="Content Placeholder 3"/>
          <p:cNvSpPr>
            <a:spLocks noGrp="1"/>
          </p:cNvSpPr>
          <p:nvPr>
            <p:ph idx="1"/>
          </p:nvPr>
        </p:nvSpPr>
        <p:spPr>
          <a:xfrm>
            <a:off x="457201" y="1563740"/>
            <a:ext cx="8229600" cy="4237671"/>
          </a:xfrm>
        </p:spPr>
        <p:txBody>
          <a:bodyPr/>
          <a:lstStyle/>
          <a:p>
            <a:pPr marL="0" indent="0">
              <a:buNone/>
            </a:pPr>
            <a:r>
              <a:rPr lang="en-US" b="1"/>
              <a:t>Journey steps: Preparing to vote / learning about remote ballot marking</a:t>
            </a:r>
          </a:p>
          <a:p>
            <a:r>
              <a:rPr lang="en-US"/>
              <a:t>What are the critical dates?</a:t>
            </a:r>
          </a:p>
          <a:p>
            <a:r>
              <a:rPr lang="en-US"/>
              <a:t>Who can use the system?</a:t>
            </a:r>
          </a:p>
          <a:p>
            <a:r>
              <a:rPr lang="en-US"/>
              <a:t>Are all the forms and the ballot accessible?</a:t>
            </a:r>
          </a:p>
          <a:p>
            <a:r>
              <a:rPr lang="en-US"/>
              <a:t>Can voters have an option for the level of review and verification they want?</a:t>
            </a:r>
          </a:p>
          <a:p>
            <a:r>
              <a:rPr lang="en-US"/>
              <a:t>Instructions and prompts must explain the system privacy and security features clearly.</a:t>
            </a:r>
          </a:p>
          <a:p>
            <a:r>
              <a:rPr lang="en-US"/>
              <a:t>Are there sample ballots for voters to use for practice and to check accessibility (just like paper sample ballots)?</a:t>
            </a:r>
          </a:p>
          <a:p>
            <a:endParaRPr lang="en-US"/>
          </a:p>
          <a:p>
            <a:pPr marL="0" indent="0">
              <a:buNone/>
            </a:pPr>
            <a:r>
              <a:rPr lang="en-US"/>
              <a:t>Bigger questions for election administration and voter communication:</a:t>
            </a:r>
          </a:p>
          <a:p>
            <a:r>
              <a:rPr lang="en-US"/>
              <a:t>How do we manage introductions of a new system in the local election culture?</a:t>
            </a:r>
          </a:p>
          <a:p>
            <a:r>
              <a:rPr lang="en-US"/>
              <a:t>What is the voter education path from old to new systems?</a:t>
            </a:r>
          </a:p>
          <a:p>
            <a:endParaRPr lang="en-US"/>
          </a:p>
        </p:txBody>
      </p:sp>
    </p:spTree>
    <p:extLst>
      <p:ext uri="{BB962C8B-B14F-4D97-AF65-F5344CB8AC3E}">
        <p14:creationId xmlns:p14="http://schemas.microsoft.com/office/powerpoint/2010/main" val="21397532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Adding to the voter journey (2)</a:t>
            </a:r>
          </a:p>
        </p:txBody>
      </p:sp>
      <p:sp>
        <p:nvSpPr>
          <p:cNvPr id="9" name="TextBox 8"/>
          <p:cNvSpPr txBox="1"/>
          <p:nvPr/>
        </p:nvSpPr>
        <p:spPr>
          <a:xfrm>
            <a:off x="457200" y="852288"/>
            <a:ext cx="8229600" cy="646331"/>
          </a:xfrm>
          <a:prstGeom prst="rect">
            <a:avLst/>
          </a:prstGeom>
          <a:noFill/>
        </p:spPr>
        <p:txBody>
          <a:bodyPr wrap="square" rtlCol="0">
            <a:spAutoFit/>
          </a:bodyPr>
          <a:lstStyle/>
          <a:p>
            <a:r>
              <a:rPr lang="en-US">
                <a:solidFill>
                  <a:srgbClr val="4D565E"/>
                </a:solidFill>
                <a:latin typeface="Helvetica Neue"/>
                <a:cs typeface="Helvetica Neue"/>
              </a:rPr>
              <a:t>As the groups presented their work, we collected new ideas for addition to the voter journey.</a:t>
            </a:r>
          </a:p>
        </p:txBody>
      </p:sp>
      <p:sp>
        <p:nvSpPr>
          <p:cNvPr id="4" name="Content Placeholder 3"/>
          <p:cNvSpPr>
            <a:spLocks noGrp="1"/>
          </p:cNvSpPr>
          <p:nvPr>
            <p:ph idx="1"/>
          </p:nvPr>
        </p:nvSpPr>
        <p:spPr>
          <a:xfrm>
            <a:off x="457201" y="1547460"/>
            <a:ext cx="8229600" cy="4237671"/>
          </a:xfrm>
        </p:spPr>
        <p:txBody>
          <a:bodyPr>
            <a:normAutofit fontScale="92500" lnSpcReduction="10000"/>
          </a:bodyPr>
          <a:lstStyle/>
          <a:p>
            <a:pPr marL="0" indent="0">
              <a:buNone/>
            </a:pPr>
            <a:r>
              <a:rPr lang="en-US" b="1"/>
              <a:t>Journey steps: Getting the ballot</a:t>
            </a:r>
          </a:p>
          <a:p>
            <a:r>
              <a:rPr lang="en-US"/>
              <a:t>How do voters get access to the system: link in a personal email? go to the site and enter an address?</a:t>
            </a:r>
          </a:p>
          <a:p>
            <a:r>
              <a:rPr lang="en-US"/>
              <a:t>How is the ballot received: email, download link, USB or other media?</a:t>
            </a:r>
          </a:p>
          <a:p>
            <a:r>
              <a:rPr lang="en-US"/>
              <a:t>What information is needed to provide the correct ballot style? Voter identification? Just an address?</a:t>
            </a:r>
          </a:p>
          <a:p>
            <a:endParaRPr lang="en-US"/>
          </a:p>
          <a:p>
            <a:pPr marL="0" indent="0">
              <a:buNone/>
            </a:pPr>
            <a:r>
              <a:rPr lang="en-US"/>
              <a:t>Bigger questions for election administration and voter communication:</a:t>
            </a:r>
          </a:p>
          <a:p>
            <a:r>
              <a:rPr lang="en-US"/>
              <a:t>When in the process is the voter authenticated?</a:t>
            </a:r>
          </a:p>
          <a:p>
            <a:r>
              <a:rPr lang="en-US"/>
              <a:t>How can voters be sure that their information is protected beyond the use in an election (voter records are also public records)?</a:t>
            </a:r>
          </a:p>
          <a:p>
            <a:r>
              <a:rPr lang="en-US"/>
              <a:t>How can we minimize the hurdles to getting a ballot while making sure everyone gets the right ballot?</a:t>
            </a:r>
          </a:p>
          <a:p>
            <a:r>
              <a:rPr lang="en-US"/>
              <a:t>How can the system be designed and developed to support the widest range of hardware platforms, operating systems, and other technology?</a:t>
            </a:r>
          </a:p>
        </p:txBody>
      </p:sp>
    </p:spTree>
    <p:extLst>
      <p:ext uri="{BB962C8B-B14F-4D97-AF65-F5344CB8AC3E}">
        <p14:creationId xmlns:p14="http://schemas.microsoft.com/office/powerpoint/2010/main" val="21669093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Adding to the voter journey (4)</a:t>
            </a:r>
          </a:p>
        </p:txBody>
      </p:sp>
      <p:sp>
        <p:nvSpPr>
          <p:cNvPr id="9" name="TextBox 8"/>
          <p:cNvSpPr txBox="1"/>
          <p:nvPr/>
        </p:nvSpPr>
        <p:spPr>
          <a:xfrm>
            <a:off x="457200" y="852288"/>
            <a:ext cx="8229600" cy="646331"/>
          </a:xfrm>
          <a:prstGeom prst="rect">
            <a:avLst/>
          </a:prstGeom>
          <a:noFill/>
        </p:spPr>
        <p:txBody>
          <a:bodyPr wrap="square" rtlCol="0">
            <a:spAutoFit/>
          </a:bodyPr>
          <a:lstStyle/>
          <a:p>
            <a:r>
              <a:rPr lang="en-US">
                <a:solidFill>
                  <a:srgbClr val="4D565E"/>
                </a:solidFill>
                <a:latin typeface="Helvetica Neue"/>
                <a:cs typeface="Helvetica Neue"/>
              </a:rPr>
              <a:t>As the groups presented their work, we collected new ideas for addition to the voter journey.</a:t>
            </a:r>
          </a:p>
        </p:txBody>
      </p:sp>
      <p:sp>
        <p:nvSpPr>
          <p:cNvPr id="4" name="Content Placeholder 3"/>
          <p:cNvSpPr>
            <a:spLocks noGrp="1"/>
          </p:cNvSpPr>
          <p:nvPr>
            <p:ph idx="1"/>
          </p:nvPr>
        </p:nvSpPr>
        <p:spPr>
          <a:xfrm>
            <a:off x="457201" y="1547460"/>
            <a:ext cx="8229600" cy="4237671"/>
          </a:xfrm>
        </p:spPr>
        <p:txBody>
          <a:bodyPr/>
          <a:lstStyle/>
          <a:p>
            <a:pPr marL="0" indent="0">
              <a:buNone/>
            </a:pPr>
            <a:r>
              <a:rPr lang="en-US" b="1"/>
              <a:t>Journey steps: receiving the ballot at the elections office</a:t>
            </a:r>
          </a:p>
          <a:p>
            <a:r>
              <a:rPr lang="en-US"/>
              <a:t>How can the ballot returned by the voter be designed so that it can be handled easily and directly?</a:t>
            </a:r>
          </a:p>
          <a:p>
            <a:pPr lvl="1"/>
            <a:r>
              <a:rPr lang="en-US" sz="1600"/>
              <a:t>Voter identification in a code similar to labels on printed VBM ballots for rapid check-in</a:t>
            </a:r>
          </a:p>
          <a:p>
            <a:pPr lvl="1"/>
            <a:r>
              <a:rPr lang="en-US" sz="1600"/>
              <a:t>Tabulate directly from the returned ballot, with no remaking, either through OCR or an auditable code</a:t>
            </a:r>
          </a:p>
          <a:p>
            <a:pPr lvl="1"/>
            <a:r>
              <a:rPr lang="en-US" sz="1600"/>
              <a:t>Preserve meaning across all formats</a:t>
            </a:r>
          </a:p>
          <a:p>
            <a:endParaRPr lang="en-US"/>
          </a:p>
          <a:p>
            <a:pPr marL="0" indent="0">
              <a:buNone/>
            </a:pPr>
            <a:r>
              <a:rPr lang="en-US"/>
              <a:t>Thoughts about designing for election integrity</a:t>
            </a:r>
          </a:p>
          <a:p>
            <a:r>
              <a:rPr lang="en-US"/>
              <a:t>Each decision about the system cascades through the whole design. </a:t>
            </a:r>
          </a:p>
          <a:p>
            <a:r>
              <a:rPr lang="en-US"/>
              <a:t>The system design should support redundancy and fail safes, reducing single points of failure.</a:t>
            </a:r>
          </a:p>
          <a:p>
            <a:endParaRPr lang="en-US"/>
          </a:p>
        </p:txBody>
      </p:sp>
    </p:spTree>
    <p:extLst>
      <p:ext uri="{BB962C8B-B14F-4D97-AF65-F5344CB8AC3E}">
        <p14:creationId xmlns:p14="http://schemas.microsoft.com/office/powerpoint/2010/main" val="5164429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Adding to the voter journey (3)</a:t>
            </a:r>
          </a:p>
        </p:txBody>
      </p:sp>
      <p:sp>
        <p:nvSpPr>
          <p:cNvPr id="9" name="TextBox 8"/>
          <p:cNvSpPr txBox="1"/>
          <p:nvPr/>
        </p:nvSpPr>
        <p:spPr>
          <a:xfrm>
            <a:off x="457200" y="852288"/>
            <a:ext cx="8229600" cy="646331"/>
          </a:xfrm>
          <a:prstGeom prst="rect">
            <a:avLst/>
          </a:prstGeom>
          <a:noFill/>
        </p:spPr>
        <p:txBody>
          <a:bodyPr wrap="square" rtlCol="0">
            <a:spAutoFit/>
          </a:bodyPr>
          <a:lstStyle/>
          <a:p>
            <a:r>
              <a:rPr lang="en-US">
                <a:solidFill>
                  <a:srgbClr val="4D565E"/>
                </a:solidFill>
                <a:latin typeface="Helvetica Neue"/>
                <a:cs typeface="Helvetica Neue"/>
              </a:rPr>
              <a:t>As the groups presented their work, we collected new ideas for addition to the voter journey.</a:t>
            </a:r>
          </a:p>
        </p:txBody>
      </p:sp>
      <p:sp>
        <p:nvSpPr>
          <p:cNvPr id="4" name="Content Placeholder 3"/>
          <p:cNvSpPr>
            <a:spLocks noGrp="1"/>
          </p:cNvSpPr>
          <p:nvPr>
            <p:ph idx="1"/>
          </p:nvPr>
        </p:nvSpPr>
        <p:spPr>
          <a:xfrm>
            <a:off x="457201" y="1547460"/>
            <a:ext cx="8229600" cy="4237671"/>
          </a:xfrm>
        </p:spPr>
        <p:txBody>
          <a:bodyPr>
            <a:normAutofit lnSpcReduction="10000"/>
          </a:bodyPr>
          <a:lstStyle/>
          <a:p>
            <a:pPr marL="0" indent="0">
              <a:buNone/>
            </a:pPr>
            <a:r>
              <a:rPr lang="en-US" b="1" dirty="0"/>
              <a:t>Journey steps: marking, printing and returning the ballot</a:t>
            </a:r>
          </a:p>
          <a:p>
            <a:r>
              <a:rPr lang="en-US" dirty="0"/>
              <a:t>Should the system provide all materials needed, including envelopes to print? Or can voters use other materials (including VBM envelopes mailed to them)?</a:t>
            </a:r>
          </a:p>
          <a:p>
            <a:r>
              <a:rPr lang="en-US" dirty="0"/>
              <a:t>How can the order of printing be managed to help protect the secret ballot even if assistance is needed? Could be: voter declaration page, cover page for ballot, ballot, envelope blanks. </a:t>
            </a:r>
          </a:p>
          <a:p>
            <a:r>
              <a:rPr lang="en-US" dirty="0"/>
              <a:t>Can the ballot show only voter selections to make it more compact, and easier to verify with an OCR reader for those with print disabilities?</a:t>
            </a:r>
          </a:p>
          <a:p>
            <a:endParaRPr lang="en-US" dirty="0"/>
          </a:p>
          <a:p>
            <a:pPr marL="0" indent="0">
              <a:buNone/>
            </a:pPr>
            <a:r>
              <a:rPr lang="en-US" b="1" dirty="0"/>
              <a:t>Questions for election integrity</a:t>
            </a:r>
          </a:p>
          <a:p>
            <a:r>
              <a:rPr lang="en-US" dirty="0"/>
              <a:t>How can the secret ballot be protected, so that no one can intercept or alter a marked ballot? Can systems be designed so that once the ballot is received, it is used entirely offline – that is, no packets transmitted during marking and printing?</a:t>
            </a:r>
          </a:p>
          <a:p>
            <a:r>
              <a:rPr lang="en-US" dirty="0"/>
              <a:t>How can voters who wish to do so check that any QR or barcodes accurately match their intent?</a:t>
            </a:r>
          </a:p>
          <a:p>
            <a:endParaRPr lang="en-US" dirty="0"/>
          </a:p>
        </p:txBody>
      </p:sp>
    </p:spTree>
    <p:extLst>
      <p:ext uri="{BB962C8B-B14F-4D97-AF65-F5344CB8AC3E}">
        <p14:creationId xmlns:p14="http://schemas.microsoft.com/office/powerpoint/2010/main" val="47518682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Final thoughts</a:t>
            </a:r>
          </a:p>
        </p:txBody>
      </p:sp>
      <p:sp>
        <p:nvSpPr>
          <p:cNvPr id="9" name="TextBox 8"/>
          <p:cNvSpPr txBox="1"/>
          <p:nvPr/>
        </p:nvSpPr>
        <p:spPr>
          <a:xfrm>
            <a:off x="457200" y="852288"/>
            <a:ext cx="8229600" cy="646331"/>
          </a:xfrm>
          <a:prstGeom prst="rect">
            <a:avLst/>
          </a:prstGeom>
          <a:noFill/>
        </p:spPr>
        <p:txBody>
          <a:bodyPr wrap="square" rtlCol="0">
            <a:spAutoFit/>
          </a:bodyPr>
          <a:lstStyle/>
          <a:p>
            <a:r>
              <a:rPr lang="en-US">
                <a:solidFill>
                  <a:srgbClr val="4D565E"/>
                </a:solidFill>
                <a:latin typeface="Helvetica Neue"/>
                <a:cs typeface="Helvetica Neue"/>
              </a:rPr>
              <a:t>Some of the final thoughts were instructive and helpful as reminders of how complex and detailed a problem this is.</a:t>
            </a:r>
          </a:p>
        </p:txBody>
      </p:sp>
      <p:sp>
        <p:nvSpPr>
          <p:cNvPr id="4" name="Content Placeholder 3"/>
          <p:cNvSpPr>
            <a:spLocks noGrp="1"/>
          </p:cNvSpPr>
          <p:nvPr>
            <p:ph sz="half" idx="1"/>
          </p:nvPr>
        </p:nvSpPr>
        <p:spPr>
          <a:xfrm>
            <a:off x="457200" y="1709759"/>
            <a:ext cx="4038600" cy="4338029"/>
          </a:xfrm>
        </p:spPr>
        <p:txBody>
          <a:bodyPr/>
          <a:lstStyle/>
          <a:p>
            <a:r>
              <a:rPr lang="en-US" dirty="0"/>
              <a:t>Any new voting system relies on trust. The system has to </a:t>
            </a:r>
            <a:r>
              <a:rPr lang="en-US" dirty="0" smtClean="0"/>
              <a:t>have both </a:t>
            </a:r>
            <a:r>
              <a:rPr lang="en-US" dirty="0"/>
              <a:t>the perception of trust and </a:t>
            </a:r>
            <a:r>
              <a:rPr lang="en-US" dirty="0" smtClean="0"/>
              <a:t>real integrity</a:t>
            </a:r>
            <a:r>
              <a:rPr lang="en-US" dirty="0"/>
              <a:t>.</a:t>
            </a:r>
          </a:p>
          <a:p>
            <a:r>
              <a:rPr lang="en-US" dirty="0"/>
              <a:t>There are a lot of variations in local election laws that make detailed conversations hard.</a:t>
            </a:r>
          </a:p>
          <a:p>
            <a:r>
              <a:rPr lang="en-US" dirty="0"/>
              <a:t>Designing a new voting system has an incredible amount of detail that must all be gotten right. </a:t>
            </a:r>
          </a:p>
          <a:p>
            <a:r>
              <a:rPr lang="en-US" dirty="0"/>
              <a:t>Election codes may not mesh well with technical features.</a:t>
            </a:r>
          </a:p>
          <a:p>
            <a:r>
              <a:rPr lang="en-US"/>
              <a:t>A human-readable summary can be read without interpreting bubbles.</a:t>
            </a:r>
          </a:p>
          <a:p>
            <a:pPr marL="0" indent="0">
              <a:buNone/>
            </a:pPr>
            <a:endParaRPr lang="en-US" dirty="0"/>
          </a:p>
        </p:txBody>
      </p:sp>
      <p:sp>
        <p:nvSpPr>
          <p:cNvPr id="5" name="Content Placeholder 4"/>
          <p:cNvSpPr>
            <a:spLocks noGrp="1"/>
          </p:cNvSpPr>
          <p:nvPr>
            <p:ph sz="half" idx="2"/>
          </p:nvPr>
        </p:nvSpPr>
        <p:spPr>
          <a:xfrm>
            <a:off x="4648199" y="1709759"/>
            <a:ext cx="4290249" cy="4338029"/>
          </a:xfrm>
        </p:spPr>
        <p:txBody>
          <a:bodyPr/>
          <a:lstStyle/>
          <a:p>
            <a:r>
              <a:rPr lang="en-US"/>
              <a:t>Signature authentication is an increasingly low bar, but we don't have anything better right now. </a:t>
            </a:r>
          </a:p>
          <a:p>
            <a:r>
              <a:rPr lang="en-US"/>
              <a:t>Election officials have to be able to count the ballots quickly and accurately.</a:t>
            </a:r>
          </a:p>
          <a:p>
            <a:r>
              <a:rPr lang="en-US"/>
              <a:t>Voters with visual impairments may still have to trust that the ballot printed well.</a:t>
            </a:r>
          </a:p>
          <a:p>
            <a:r>
              <a:rPr lang="en-US"/>
              <a:t>All impairments influence design.</a:t>
            </a:r>
          </a:p>
          <a:p>
            <a:r>
              <a:rPr lang="en-US"/>
              <a:t>Voters might not be comfortable providing personal details to access their ballot and would rather do it at the end. </a:t>
            </a:r>
          </a:p>
          <a:p>
            <a:r>
              <a:rPr lang="en-US"/>
              <a:t>Voters might need more feedback through the process, but it's a fine line not to give too much information. </a:t>
            </a:r>
          </a:p>
          <a:p>
            <a:endParaRPr lang="en-US"/>
          </a:p>
          <a:p>
            <a:pPr marL="0" indent="0">
              <a:buNone/>
            </a:pPr>
            <a:endParaRPr lang="en-US"/>
          </a:p>
          <a:p>
            <a:endParaRPr lang="en-US"/>
          </a:p>
          <a:p>
            <a:endParaRPr lang="en-US"/>
          </a:p>
          <a:p>
            <a:endParaRPr lang="en-US"/>
          </a:p>
          <a:p>
            <a:endParaRPr lang="en-US"/>
          </a:p>
          <a:p>
            <a:endParaRPr lang="en-US"/>
          </a:p>
        </p:txBody>
      </p:sp>
    </p:spTree>
    <p:extLst>
      <p:ext uri="{BB962C8B-B14F-4D97-AF65-F5344CB8AC3E}">
        <p14:creationId xmlns:p14="http://schemas.microsoft.com/office/powerpoint/2010/main" val="21397532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Background Material: The Voter Journey</a:t>
            </a:r>
          </a:p>
        </p:txBody>
      </p:sp>
      <p:sp>
        <p:nvSpPr>
          <p:cNvPr id="5" name="Content Placeholder 4"/>
          <p:cNvSpPr>
            <a:spLocks noGrp="1"/>
          </p:cNvSpPr>
          <p:nvPr>
            <p:ph idx="1"/>
          </p:nvPr>
        </p:nvSpPr>
        <p:spPr>
          <a:xfrm>
            <a:off x="2739309" y="1133143"/>
            <a:ext cx="5637637" cy="4265052"/>
          </a:xfrm>
        </p:spPr>
        <p:txBody>
          <a:bodyPr/>
          <a:lstStyle/>
          <a:p>
            <a:pPr marL="0" indent="0">
              <a:buNone/>
            </a:pPr>
            <a:r>
              <a:rPr lang="en-US" dirty="0"/>
              <a:t>We used the voter journey map from the </a:t>
            </a:r>
            <a:r>
              <a:rPr lang="en-US" dirty="0" err="1"/>
              <a:t>NIST </a:t>
            </a:r>
          </a:p>
          <a:p>
            <a:pPr marL="0" indent="0">
              <a:buNone/>
            </a:pPr>
            <a:r>
              <a:rPr lang="en-US" b="1" dirty="0" err="1">
                <a:hlinkClick r:id="rId3"/>
              </a:rPr>
              <a:t>Roadmap</a:t>
            </a:r>
            <a:r>
              <a:rPr lang="en-US" b="1" dirty="0">
                <a:hlinkClick r:id="rId3"/>
              </a:rPr>
              <a:t> for usability and accessibility of elections</a:t>
            </a:r>
            <a:endParaRPr lang="en-US" b="1" dirty="0"/>
          </a:p>
          <a:p>
            <a:pPr marL="0" indent="0">
              <a:buNone/>
            </a:pPr>
            <a:endParaRPr lang="en-US" dirty="0"/>
          </a:p>
          <a:p>
            <a:pPr marL="0" indent="0">
              <a:buNone/>
            </a:pPr>
            <a:r>
              <a:rPr lang="en-US" dirty="0"/>
              <a:t>In the Roadmap, the concept of the roadmap was used to keep the work focused on the voter perspective—or voter journey. This journey describes the steps to take part in an election, from learning about an election to hearing the results. This made it easier to focus on the voters’ experience, rather than limiting the scope to the systems.</a:t>
            </a:r>
          </a:p>
          <a:p>
            <a:pPr marL="0" indent="0">
              <a:buNone/>
            </a:pPr>
            <a:endParaRPr lang="en-US" dirty="0"/>
          </a:p>
          <a:p>
            <a:pPr marL="0" indent="0">
              <a:buNone/>
            </a:pPr>
            <a:r>
              <a:rPr lang="en-US" dirty="0"/>
              <a:t>For this project, we adjusted the steps in the journey to match critical issues in using a remote ballot marking system</a:t>
            </a:r>
          </a:p>
        </p:txBody>
      </p:sp>
      <p:sp>
        <p:nvSpPr>
          <p:cNvPr id="6" name="Rectangle 5"/>
          <p:cNvSpPr/>
          <p:nvPr/>
        </p:nvSpPr>
        <p:spPr>
          <a:xfrm>
            <a:off x="257429" y="5593240"/>
            <a:ext cx="8429371" cy="923330"/>
          </a:xfrm>
          <a:prstGeom prst="rect">
            <a:avLst/>
          </a:prstGeom>
        </p:spPr>
        <p:txBody>
          <a:bodyPr wrap="square">
            <a:spAutoFit/>
          </a:bodyPr>
          <a:lstStyle/>
          <a:p>
            <a:r>
              <a:rPr lang="en-US" b="1">
                <a:solidFill>
                  <a:srgbClr val="4D565E"/>
                </a:solidFill>
              </a:rPr>
              <a:t>The journey map used to kick off the workshop is available as an Excel file: </a:t>
            </a:r>
            <a:r>
              <a:rPr lang="en-US" b="1"/>
              <a:t/>
            </a:r>
            <a:br>
              <a:rPr lang="en-US" b="1"/>
            </a:br>
            <a:r>
              <a:rPr lang="en-US" b="1">
                <a:hlinkClick r:id="rId4"/>
              </a:rPr>
              <a:t>http://civicdesign.org/projects/remote-ballot-marking/</a:t>
            </a:r>
            <a:endParaRPr lang="en-US" b="1"/>
          </a:p>
          <a:p>
            <a:endParaRPr lang="en-US" b="1"/>
          </a:p>
        </p:txBody>
      </p:sp>
    </p:spTree>
    <p:extLst>
      <p:ext uri="{BB962C8B-B14F-4D97-AF65-F5344CB8AC3E}">
        <p14:creationId xmlns:p14="http://schemas.microsoft.com/office/powerpoint/2010/main" val="98643690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Background Material: Terminology</a:t>
            </a:r>
          </a:p>
        </p:txBody>
      </p:sp>
      <p:sp>
        <p:nvSpPr>
          <p:cNvPr id="3" name="Content Placeholder 2"/>
          <p:cNvSpPr>
            <a:spLocks noGrp="1"/>
          </p:cNvSpPr>
          <p:nvPr>
            <p:ph idx="1"/>
          </p:nvPr>
        </p:nvSpPr>
        <p:spPr>
          <a:xfrm>
            <a:off x="2739309" y="1080220"/>
            <a:ext cx="6274598" cy="4317976"/>
          </a:xfrm>
        </p:spPr>
        <p:txBody>
          <a:bodyPr>
            <a:normAutofit lnSpcReduction="10000"/>
          </a:bodyPr>
          <a:lstStyle/>
          <a:p>
            <a:pPr marL="0" indent="0">
              <a:buNone/>
            </a:pPr>
            <a:r>
              <a:rPr lang="en-US"/>
              <a:t>There are many related terms relevant to remote ballot marking. We suggested terms and working definitions for:</a:t>
            </a:r>
          </a:p>
          <a:p>
            <a:r>
              <a:rPr lang="en-US" b="1"/>
              <a:t>People: </a:t>
            </a:r>
            <a:r>
              <a:rPr lang="en-US"/>
              <a:t>voters, election officials, vendors, adversaries and the public</a:t>
            </a:r>
          </a:p>
          <a:p>
            <a:r>
              <a:rPr lang="en-US" b="1"/>
              <a:t>Secret ballot: </a:t>
            </a:r>
            <a:r>
              <a:rPr lang="en-US"/>
              <a:t> Secrecy, anonymity, privacy, Independence</a:t>
            </a:r>
          </a:p>
          <a:p>
            <a:r>
              <a:rPr lang="en-US" b="1"/>
              <a:t>Eligibility:  </a:t>
            </a:r>
            <a:r>
              <a:rPr lang="en-US"/>
              <a:t>Identity or identification, authentication,  authorization</a:t>
            </a:r>
          </a:p>
          <a:p>
            <a:r>
              <a:rPr lang="en-US" b="1"/>
              <a:t>Legal actions: </a:t>
            </a:r>
            <a:r>
              <a:rPr lang="en-US"/>
              <a:t>Integrity, fraud, coercion</a:t>
            </a:r>
          </a:p>
          <a:p>
            <a:r>
              <a:rPr lang="en-US" b="1"/>
              <a:t>Adversarial tactics: </a:t>
            </a:r>
            <a:r>
              <a:rPr lang="en-US"/>
              <a:t>Client side malware, denial of service, server hacking</a:t>
            </a:r>
          </a:p>
          <a:p>
            <a:r>
              <a:rPr lang="en-US" b="1"/>
              <a:t>Barriers to access: </a:t>
            </a:r>
            <a:r>
              <a:rPr lang="en-US"/>
              <a:t>Perception, operation, mobility, cognitive, digital access, assistive technology</a:t>
            </a:r>
          </a:p>
          <a:p>
            <a:r>
              <a:rPr lang="en-US" b="1"/>
              <a:t>Election terminology: </a:t>
            </a:r>
            <a:r>
              <a:rPr lang="en-US"/>
              <a:t>Vote by mail, ballot question, contest, poll worker, polling place, poll book, ballot style, remote voting</a:t>
            </a:r>
          </a:p>
        </p:txBody>
      </p:sp>
      <p:sp>
        <p:nvSpPr>
          <p:cNvPr id="4" name="Rectangle 3"/>
          <p:cNvSpPr/>
          <p:nvPr/>
        </p:nvSpPr>
        <p:spPr>
          <a:xfrm>
            <a:off x="257429" y="5593240"/>
            <a:ext cx="8429371" cy="923330"/>
          </a:xfrm>
          <a:prstGeom prst="rect">
            <a:avLst/>
          </a:prstGeom>
        </p:spPr>
        <p:txBody>
          <a:bodyPr wrap="square">
            <a:spAutoFit/>
          </a:bodyPr>
          <a:lstStyle/>
          <a:p>
            <a:r>
              <a:rPr lang="en-US" b="1">
                <a:solidFill>
                  <a:srgbClr val="4D565E"/>
                </a:solidFill>
              </a:rPr>
              <a:t>The terminology file is available as an Excel file: </a:t>
            </a:r>
            <a:r>
              <a:rPr lang="en-US" b="1"/>
              <a:t/>
            </a:r>
            <a:br>
              <a:rPr lang="en-US" b="1"/>
            </a:br>
            <a:r>
              <a:rPr lang="en-US" b="1">
                <a:hlinkClick r:id="rId2"/>
              </a:rPr>
              <a:t>http://civicdesign.org/projects/remote-ballot-marking/</a:t>
            </a:r>
            <a:endParaRPr lang="en-US" b="1"/>
          </a:p>
          <a:p>
            <a:endParaRPr lang="en-US" b="1"/>
          </a:p>
        </p:txBody>
      </p:sp>
    </p:spTree>
    <p:extLst>
      <p:ext uri="{BB962C8B-B14F-4D97-AF65-F5344CB8AC3E}">
        <p14:creationId xmlns:p14="http://schemas.microsoft.com/office/powerpoint/2010/main" val="170762404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Background Material: Reading list</a:t>
            </a:r>
          </a:p>
        </p:txBody>
      </p:sp>
      <p:sp>
        <p:nvSpPr>
          <p:cNvPr id="3" name="Content Placeholder 2"/>
          <p:cNvSpPr>
            <a:spLocks noGrp="1"/>
          </p:cNvSpPr>
          <p:nvPr>
            <p:ph idx="1"/>
          </p:nvPr>
        </p:nvSpPr>
        <p:spPr>
          <a:xfrm>
            <a:off x="2739309" y="1133143"/>
            <a:ext cx="5947492" cy="4388540"/>
          </a:xfrm>
        </p:spPr>
        <p:txBody>
          <a:bodyPr/>
          <a:lstStyle/>
          <a:p>
            <a:pPr marL="0" indent="0">
              <a:buNone/>
            </a:pPr>
            <a:r>
              <a:rPr lang="en-US"/>
              <a:t>We created a short list with recent and relevant papers and reports. It is not a comprehensive bibliography, but a list of some relevant research to consider. </a:t>
            </a:r>
          </a:p>
          <a:p>
            <a:pPr marL="0" indent="0">
              <a:buNone/>
            </a:pPr>
            <a:r>
              <a:rPr lang="en-US"/>
              <a:t>The areas covered in the reading list of nine papers are:</a:t>
            </a:r>
          </a:p>
          <a:p>
            <a:pPr marL="0" indent="0">
              <a:buNone/>
            </a:pPr>
            <a:endParaRPr lang="en-US"/>
          </a:p>
          <a:p>
            <a:r>
              <a:rPr lang="en-US"/>
              <a:t>Security risk and analysis</a:t>
            </a:r>
          </a:p>
          <a:p>
            <a:r>
              <a:rPr lang="en-US"/>
              <a:t>Accessibility, usability, and trust</a:t>
            </a:r>
          </a:p>
          <a:p>
            <a:r>
              <a:rPr lang="en-US"/>
              <a:t>Reports on accessibility of other online election systems</a:t>
            </a:r>
          </a:p>
          <a:p>
            <a:r>
              <a:rPr lang="en-US"/>
              <a:t>Reports in internet voting</a:t>
            </a:r>
          </a:p>
        </p:txBody>
      </p:sp>
      <p:sp>
        <p:nvSpPr>
          <p:cNvPr id="4" name="Rectangle 3"/>
          <p:cNvSpPr/>
          <p:nvPr/>
        </p:nvSpPr>
        <p:spPr>
          <a:xfrm>
            <a:off x="257429" y="5593240"/>
            <a:ext cx="8429371" cy="923330"/>
          </a:xfrm>
          <a:prstGeom prst="rect">
            <a:avLst/>
          </a:prstGeom>
        </p:spPr>
        <p:txBody>
          <a:bodyPr wrap="square">
            <a:spAutoFit/>
          </a:bodyPr>
          <a:lstStyle/>
          <a:p>
            <a:r>
              <a:rPr lang="en-US" b="1">
                <a:solidFill>
                  <a:srgbClr val="4D565E"/>
                </a:solidFill>
              </a:rPr>
              <a:t>The reading list is available on the project site: </a:t>
            </a:r>
            <a:r>
              <a:rPr lang="en-US" b="1"/>
              <a:t/>
            </a:r>
            <a:br>
              <a:rPr lang="en-US" b="1"/>
            </a:br>
            <a:r>
              <a:rPr lang="en-US" b="1">
                <a:hlinkClick r:id="rId2"/>
              </a:rPr>
              <a:t>http://civicdesign.org/projects/remote-ballot-marking/</a:t>
            </a:r>
            <a:endParaRPr lang="en-US" b="1"/>
          </a:p>
          <a:p>
            <a:endParaRPr lang="en-US" b="1"/>
          </a:p>
        </p:txBody>
      </p:sp>
    </p:spTree>
    <p:extLst>
      <p:ext uri="{BB962C8B-B14F-4D97-AF65-F5344CB8AC3E}">
        <p14:creationId xmlns:p14="http://schemas.microsoft.com/office/powerpoint/2010/main" val="6320139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About this project</a:t>
            </a:r>
          </a:p>
        </p:txBody>
      </p:sp>
      <p:sp>
        <p:nvSpPr>
          <p:cNvPr id="3" name="Content Placeholder 2"/>
          <p:cNvSpPr>
            <a:spLocks noGrp="1"/>
          </p:cNvSpPr>
          <p:nvPr>
            <p:ph idx="1"/>
          </p:nvPr>
        </p:nvSpPr>
        <p:spPr>
          <a:xfrm>
            <a:off x="2671918" y="1133142"/>
            <a:ext cx="5947492" cy="4993023"/>
          </a:xfrm>
        </p:spPr>
        <p:txBody>
          <a:bodyPr>
            <a:normAutofit lnSpcReduction="10000"/>
          </a:bodyPr>
          <a:lstStyle/>
          <a:p>
            <a:pPr marL="0" indent="0">
              <a:spcAft>
                <a:spcPts val="1200"/>
              </a:spcAft>
              <a:buNone/>
            </a:pPr>
            <a:r>
              <a:rPr lang="en-US" sz="1800" dirty="0"/>
              <a:t>This project addresses an objective in the </a:t>
            </a:r>
            <a:r>
              <a:rPr lang="en-US" sz="1800" b="1" dirty="0">
                <a:hlinkClick r:id="rId3"/>
              </a:rPr>
              <a:t>Roadmap for Usability and Accessibility in Future Voting Systems</a:t>
            </a:r>
            <a:r>
              <a:rPr lang="en-US" sz="1800" dirty="0"/>
              <a:t>. Objective 3.2 calls for </a:t>
            </a:r>
            <a:r>
              <a:rPr lang="en-US" sz="1800" dirty="0">
                <a:sym typeface="Wingdings" panose="05000000000000000000" pitchFamily="2" charset="2"/>
              </a:rPr>
              <a:t>best practices to maximize usability, accessibility, and security</a:t>
            </a:r>
            <a:r>
              <a:rPr lang="en-US" sz="1800" dirty="0"/>
              <a:t> </a:t>
            </a:r>
            <a:r>
              <a:rPr lang="en-US" sz="1800" dirty="0" smtClean="0"/>
              <a:t>by considering </a:t>
            </a:r>
            <a:r>
              <a:rPr lang="en-US" sz="1800" dirty="0"/>
              <a:t>human factors and security together. </a:t>
            </a:r>
            <a:endParaRPr lang="en-US" sz="1800" b="1" dirty="0"/>
          </a:p>
          <a:p>
            <a:pPr marL="0" indent="0">
              <a:spcAft>
                <a:spcPts val="1200"/>
              </a:spcAft>
              <a:buNone/>
            </a:pPr>
            <a:r>
              <a:rPr lang="en-US" sz="1800" dirty="0"/>
              <a:t>This project focused on remote ballot marking systems. These systems deliver a blank ballot for a voter to mark electronically, print, and cast by returning the printed ballot to the elections office. </a:t>
            </a:r>
          </a:p>
          <a:p>
            <a:pPr marL="0" indent="0">
              <a:spcAft>
                <a:spcPts val="1200"/>
              </a:spcAft>
              <a:buNone/>
            </a:pPr>
            <a:r>
              <a:rPr lang="en-US" sz="1800" dirty="0"/>
              <a:t>Our goal is to investigate and propose principles and guidelines for the complete “voter journey” in using any remote ballot marking systems, looking at the election administrative procedures, technical systems, communications needs, and accessibility features that support voters through the process.</a:t>
            </a:r>
          </a:p>
          <a:p>
            <a:endParaRPr lang="en-US" sz="1800" dirty="0"/>
          </a:p>
        </p:txBody>
      </p:sp>
      <p:sp>
        <p:nvSpPr>
          <p:cNvPr id="4" name="Rectangle 3"/>
          <p:cNvSpPr/>
          <p:nvPr/>
        </p:nvSpPr>
        <p:spPr>
          <a:xfrm>
            <a:off x="5753713" y="5972276"/>
            <a:ext cx="3211135" cy="307777"/>
          </a:xfrm>
          <a:prstGeom prst="rect">
            <a:avLst/>
          </a:prstGeom>
        </p:spPr>
        <p:txBody>
          <a:bodyPr wrap="none">
            <a:spAutoFit/>
          </a:bodyPr>
          <a:lstStyle/>
          <a:p>
            <a:r>
              <a:rPr lang="en-US" sz="1400"/>
              <a:t>http://civicdesign.org/projects/roadmap/</a:t>
            </a:r>
          </a:p>
        </p:txBody>
      </p:sp>
    </p:spTree>
    <p:extLst>
      <p:ext uri="{BB962C8B-B14F-4D97-AF65-F5344CB8AC3E}">
        <p14:creationId xmlns:p14="http://schemas.microsoft.com/office/powerpoint/2010/main" val="135659866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Next steps</a:t>
            </a:r>
          </a:p>
        </p:txBody>
      </p:sp>
      <p:sp>
        <p:nvSpPr>
          <p:cNvPr id="3" name="Content Placeholder 2"/>
          <p:cNvSpPr>
            <a:spLocks noGrp="1"/>
          </p:cNvSpPr>
          <p:nvPr>
            <p:ph idx="1"/>
          </p:nvPr>
        </p:nvSpPr>
        <p:spPr/>
        <p:txBody>
          <a:bodyPr/>
          <a:lstStyle/>
          <a:p>
            <a:r>
              <a:rPr lang="en-US" b="1"/>
              <a:t>December 2015 or early January 2016</a:t>
            </a:r>
            <a:br>
              <a:rPr lang="en-US" b="1"/>
            </a:br>
            <a:r>
              <a:rPr lang="en-US"/>
              <a:t>Publish preliminary report with proposed principles and guidelines for review and additional input.</a:t>
            </a:r>
          </a:p>
          <a:p>
            <a:pPr marL="0" indent="0">
              <a:buNone/>
            </a:pPr>
            <a:endParaRPr lang="en-US"/>
          </a:p>
          <a:p>
            <a:r>
              <a:rPr lang="en-US" b="1"/>
              <a:t>February – March 2016</a:t>
            </a:r>
            <a:br>
              <a:rPr lang="en-US" b="1"/>
            </a:br>
            <a:r>
              <a:rPr lang="en-US"/>
              <a:t>Update based on comments and publish final report</a:t>
            </a:r>
          </a:p>
        </p:txBody>
      </p:sp>
    </p:spTree>
    <p:extLst>
      <p:ext uri="{BB962C8B-B14F-4D97-AF65-F5344CB8AC3E}">
        <p14:creationId xmlns:p14="http://schemas.microsoft.com/office/powerpoint/2010/main" val="15613459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Why work on remote ballot marking systems?</a:t>
            </a:r>
          </a:p>
        </p:txBody>
      </p:sp>
      <p:sp>
        <p:nvSpPr>
          <p:cNvPr id="3" name="Content Placeholder 2"/>
          <p:cNvSpPr>
            <a:spLocks noGrp="1"/>
          </p:cNvSpPr>
          <p:nvPr>
            <p:ph idx="1"/>
          </p:nvPr>
        </p:nvSpPr>
        <p:spPr/>
        <p:txBody>
          <a:bodyPr>
            <a:normAutofit lnSpcReduction="10000"/>
          </a:bodyPr>
          <a:lstStyle/>
          <a:p>
            <a:pPr marL="0" indent="0">
              <a:buNone/>
            </a:pPr>
            <a:r>
              <a:rPr lang="en-US" sz="1800"/>
              <a:t>We chose remote ballot marking systems as the scope for this project because:</a:t>
            </a:r>
          </a:p>
          <a:p>
            <a:r>
              <a:rPr lang="en-US" sz="1800"/>
              <a:t>There is a growing number of these systems, originally intended designed for UOCAVA voters, but expanding to use by voters with disabilities or even any voter who wishes to use them.</a:t>
            </a:r>
          </a:p>
          <a:p>
            <a:r>
              <a:rPr lang="en-US" sz="1800"/>
              <a:t>There are advantages for all voters in using a ballot marking system for usability and accuracy. </a:t>
            </a:r>
          </a:p>
          <a:p>
            <a:r>
              <a:rPr lang="en-US" sz="1800"/>
              <a:t>There is a need for guidance about how to make these systems accessible.</a:t>
            </a:r>
          </a:p>
          <a:p>
            <a:r>
              <a:rPr lang="en-US" sz="1800"/>
              <a:t>There is disagreement about how to create these tools in a way that supports best practices in election integrity coupled with ease of use.</a:t>
            </a:r>
          </a:p>
          <a:p>
            <a:r>
              <a:rPr lang="en-US" sz="1800"/>
              <a:t>They are similar in function to ballot marking devices covered by the VVSG.</a:t>
            </a:r>
          </a:p>
        </p:txBody>
      </p:sp>
    </p:spTree>
    <p:extLst>
      <p:ext uri="{BB962C8B-B14F-4D97-AF65-F5344CB8AC3E}">
        <p14:creationId xmlns:p14="http://schemas.microsoft.com/office/powerpoint/2010/main" val="28926107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121422"/>
            <a:ext cx="8229600" cy="848842"/>
          </a:xfrm>
        </p:spPr>
        <p:txBody>
          <a:bodyPr/>
          <a:lstStyle/>
          <a:p>
            <a:pPr>
              <a:lnSpc>
                <a:spcPct val="120000"/>
              </a:lnSpc>
            </a:pPr>
            <a:r>
              <a:rPr lang="en-US" dirty="0"/>
              <a:t>Input from technical experts</a:t>
            </a:r>
          </a:p>
        </p:txBody>
      </p:sp>
      <p:sp>
        <p:nvSpPr>
          <p:cNvPr id="3" name="Content Placeholder 2"/>
          <p:cNvSpPr>
            <a:spLocks noGrp="1"/>
          </p:cNvSpPr>
          <p:nvPr>
            <p:ph idx="1"/>
          </p:nvPr>
        </p:nvSpPr>
        <p:spPr>
          <a:xfrm>
            <a:off x="2739309" y="1245399"/>
            <a:ext cx="5947492" cy="4694172"/>
          </a:xfrm>
        </p:spPr>
        <p:txBody>
          <a:bodyPr>
            <a:normAutofit fontScale="77500" lnSpcReduction="20000"/>
          </a:bodyPr>
          <a:lstStyle/>
          <a:p>
            <a:pPr marL="0" indent="0">
              <a:spcAft>
                <a:spcPts val="1200"/>
              </a:spcAft>
              <a:buNone/>
            </a:pPr>
            <a:r>
              <a:rPr lang="en-US" sz="2100" dirty="0" smtClean="0"/>
              <a:t>The first activity was a working session, held on October 9, 2015 at the National Federation of the Blind.</a:t>
            </a:r>
          </a:p>
          <a:p>
            <a:pPr marL="0" indent="0">
              <a:spcAft>
                <a:spcPts val="1200"/>
              </a:spcAft>
              <a:buNone/>
            </a:pPr>
            <a:r>
              <a:rPr lang="en-US" sz="2100" dirty="0" smtClean="0"/>
              <a:t>A group of invited technical experts in election adminstration, accessibility, election technology, and election integrity provided input on design requirements for remote ballot marking systems.</a:t>
            </a:r>
            <a:endParaRPr lang="en-US" sz="2100" dirty="0"/>
          </a:p>
          <a:p>
            <a:pPr marL="0" indent="0">
              <a:spcAft>
                <a:spcPts val="1200"/>
              </a:spcAft>
              <a:buNone/>
            </a:pPr>
            <a:r>
              <a:rPr lang="en-US" sz="2100" dirty="0"/>
              <a:t>The goal of the working session was to gather initial input on designing these systems, including: </a:t>
            </a:r>
          </a:p>
          <a:p>
            <a:pPr>
              <a:lnSpc>
                <a:spcPct val="120000"/>
              </a:lnSpc>
              <a:spcAft>
                <a:spcPts val="600"/>
              </a:spcAft>
            </a:pPr>
            <a:r>
              <a:rPr lang="en-US" sz="2100" dirty="0"/>
              <a:t>Benefits to different kinds of voters</a:t>
            </a:r>
          </a:p>
          <a:p>
            <a:pPr>
              <a:lnSpc>
                <a:spcPct val="120000"/>
              </a:lnSpc>
              <a:spcAft>
                <a:spcPts val="600"/>
              </a:spcAft>
            </a:pPr>
            <a:r>
              <a:rPr lang="en-US" sz="2100" dirty="0"/>
              <a:t>Barriers or drawbacks to implementing these systems to election administrators, voters, and system developers</a:t>
            </a:r>
          </a:p>
          <a:p>
            <a:pPr>
              <a:lnSpc>
                <a:spcPct val="120000"/>
              </a:lnSpc>
              <a:spcAft>
                <a:spcPts val="600"/>
              </a:spcAft>
            </a:pPr>
            <a:r>
              <a:rPr lang="en-US" sz="2100" dirty="0"/>
              <a:t>Areas of agreement or disagreement about how to design these systems for good election integrity</a:t>
            </a:r>
          </a:p>
          <a:p>
            <a:pPr marL="0" indent="0">
              <a:lnSpc>
                <a:spcPct val="120000"/>
              </a:lnSpc>
              <a:spcAft>
                <a:spcPts val="600"/>
              </a:spcAft>
              <a:buNone/>
            </a:pPr>
            <a:r>
              <a:rPr lang="en-US" sz="2100" dirty="0"/>
              <a:t>As we develop best practices, we will reach out to other experts and stakeholders for additional input.</a:t>
            </a:r>
            <a:endParaRPr lang="en-US" sz="1800" dirty="0"/>
          </a:p>
          <a:p>
            <a:pPr marL="0" indent="0">
              <a:buNone/>
            </a:pPr>
            <a:endParaRPr lang="en-US" sz="1800" dirty="0"/>
          </a:p>
          <a:p>
            <a:pPr marL="0" indent="0">
              <a:spcAft>
                <a:spcPts val="1200"/>
              </a:spcAft>
              <a:buNone/>
            </a:pPr>
            <a:endParaRPr lang="en-US" sz="1800" dirty="0"/>
          </a:p>
          <a:p>
            <a:pPr marL="0" indent="0">
              <a:spcAft>
                <a:spcPts val="1200"/>
              </a:spcAft>
              <a:buNone/>
            </a:pPr>
            <a:endParaRPr lang="en-US" sz="1800" dirty="0"/>
          </a:p>
        </p:txBody>
      </p:sp>
    </p:spTree>
    <p:extLst>
      <p:ext uri="{BB962C8B-B14F-4D97-AF65-F5344CB8AC3E}">
        <p14:creationId xmlns:p14="http://schemas.microsoft.com/office/powerpoint/2010/main" val="12628218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Invited Experts</a:t>
            </a:r>
          </a:p>
        </p:txBody>
      </p:sp>
      <p:sp>
        <p:nvSpPr>
          <p:cNvPr id="4" name="Content Placeholder 3" descr="List of particpants"/>
          <p:cNvSpPr>
            <a:spLocks noGrp="1"/>
          </p:cNvSpPr>
          <p:nvPr>
            <p:ph idx="1"/>
          </p:nvPr>
        </p:nvSpPr>
        <p:spPr>
          <a:xfrm>
            <a:off x="573892" y="769607"/>
            <a:ext cx="7908679" cy="4993023"/>
          </a:xfrm>
        </p:spPr>
        <p:txBody>
          <a:bodyPr>
            <a:noAutofit/>
          </a:bodyPr>
          <a:lstStyle/>
          <a:p>
            <a:pPr marL="0" indent="0">
              <a:lnSpc>
                <a:spcPct val="100000"/>
              </a:lnSpc>
              <a:buNone/>
            </a:pPr>
            <a:r>
              <a:rPr lang="en-US" sz="1800"/>
              <a:t>The group included experts in election administration, technology, systems design and access for people with disabilities.</a:t>
            </a:r>
            <a:br>
              <a:rPr lang="en-US" sz="1800"/>
            </a:br>
            <a:endParaRPr lang="en-US" sz="1800"/>
          </a:p>
          <a:p>
            <a:pPr>
              <a:lnSpc>
                <a:spcPct val="100000"/>
              </a:lnSpc>
            </a:pPr>
            <a:r>
              <a:rPr lang="en-US" sz="1800" dirty="0"/>
              <a:t>Jennifer Morrell, Arapahoe County, CO</a:t>
            </a:r>
          </a:p>
          <a:p>
            <a:pPr>
              <a:lnSpc>
                <a:spcPct val="100000"/>
              </a:lnSpc>
            </a:pPr>
            <a:r>
              <a:rPr lang="en-US" sz="1800" dirty="0"/>
              <a:t>John Dziurlaj, Ohio Secretary of State’s Office</a:t>
            </a:r>
          </a:p>
          <a:p>
            <a:pPr>
              <a:lnSpc>
                <a:spcPct val="100000"/>
              </a:lnSpc>
            </a:pPr>
            <a:r>
              <a:rPr lang="en-US" sz="1800" dirty="0"/>
              <a:t>Ricky Hatch, Weber County, Utah</a:t>
            </a:r>
          </a:p>
          <a:p>
            <a:pPr>
              <a:lnSpc>
                <a:spcPct val="100000"/>
              </a:lnSpc>
            </a:pPr>
            <a:r>
              <a:rPr lang="en-US" sz="1800" dirty="0"/>
              <a:t>Steve Booth and Lou Ann Blake, National Federation of the Blind</a:t>
            </a:r>
          </a:p>
          <a:p>
            <a:pPr>
              <a:lnSpc>
                <a:spcPct val="100000"/>
              </a:lnSpc>
            </a:pPr>
            <a:r>
              <a:rPr lang="en-US" sz="1800" dirty="0"/>
              <a:t>Ted Jackson, Centers for Independent Living</a:t>
            </a:r>
          </a:p>
          <a:p>
            <a:pPr>
              <a:lnSpc>
                <a:spcPct val="100000"/>
              </a:lnSpc>
            </a:pPr>
            <a:r>
              <a:rPr lang="en-US" sz="1800" dirty="0"/>
              <a:t>Claudia Acemyan, Rice University (STAR Vote)</a:t>
            </a:r>
          </a:p>
          <a:p>
            <a:pPr>
              <a:lnSpc>
                <a:spcPct val="100000"/>
              </a:lnSpc>
            </a:pPr>
            <a:r>
              <a:rPr lang="en-US" sz="1800" dirty="0"/>
              <a:t>John Schmidt, Five Cedars (Oregon Alternative Ballot)</a:t>
            </a:r>
          </a:p>
          <a:p>
            <a:pPr>
              <a:lnSpc>
                <a:spcPct val="100000"/>
              </a:lnSpc>
            </a:pPr>
            <a:r>
              <a:rPr lang="en-US" sz="1800" dirty="0"/>
              <a:t>Jared Marcotte (former Pew and Voting Information Project)</a:t>
            </a:r>
          </a:p>
          <a:p>
            <a:pPr>
              <a:lnSpc>
                <a:spcPct val="100000"/>
              </a:lnSpc>
            </a:pPr>
            <a:r>
              <a:rPr lang="en-US" sz="1800" dirty="0"/>
              <a:t>Ron Bandes, Carnegie Mellon University</a:t>
            </a:r>
          </a:p>
          <a:p>
            <a:pPr>
              <a:lnSpc>
                <a:spcPct val="100000"/>
              </a:lnSpc>
            </a:pPr>
            <a:r>
              <a:rPr lang="en-US" sz="1800" dirty="0"/>
              <a:t>Joe Kiniry, Galois</a:t>
            </a:r>
          </a:p>
          <a:p>
            <a:pPr>
              <a:lnSpc>
                <a:spcPct val="100000"/>
              </a:lnSpc>
            </a:pPr>
            <a:r>
              <a:rPr lang="en-US" sz="1800" dirty="0"/>
              <a:t>Susannah Goodman, Common Cause</a:t>
            </a:r>
          </a:p>
          <a:p>
            <a:pPr>
              <a:lnSpc>
                <a:spcPct val="100000"/>
              </a:lnSpc>
            </a:pPr>
            <a:r>
              <a:rPr lang="en-US" sz="1800" dirty="0"/>
              <a:t>Susan Greenhalgh, Verified Voting</a:t>
            </a:r>
          </a:p>
          <a:p>
            <a:pPr>
              <a:lnSpc>
                <a:spcPct val="100000"/>
              </a:lnSpc>
            </a:pPr>
            <a:r>
              <a:rPr lang="en-US" sz="1800" dirty="0"/>
              <a:t>Jessica Myers, Election Assistance Commission</a:t>
            </a:r>
          </a:p>
          <a:p>
            <a:pPr>
              <a:lnSpc>
                <a:spcPct val="100000"/>
              </a:lnSpc>
            </a:pPr>
            <a:r>
              <a:rPr lang="en-US" sz="1800" dirty="0"/>
              <a:t>Andy Regensheid and Ben Long, NIST</a:t>
            </a:r>
          </a:p>
        </p:txBody>
      </p:sp>
    </p:spTree>
    <p:extLst>
      <p:ext uri="{BB962C8B-B14F-4D97-AF65-F5344CB8AC3E}">
        <p14:creationId xmlns:p14="http://schemas.microsoft.com/office/powerpoint/2010/main" val="32806369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Activitities during the day</a:t>
            </a:r>
          </a:p>
        </p:txBody>
      </p:sp>
      <p:sp>
        <p:nvSpPr>
          <p:cNvPr id="3" name="Content Placeholder 2"/>
          <p:cNvSpPr>
            <a:spLocks noGrp="1"/>
          </p:cNvSpPr>
          <p:nvPr>
            <p:ph idx="1"/>
          </p:nvPr>
        </p:nvSpPr>
        <p:spPr>
          <a:xfrm>
            <a:off x="1898014" y="1133142"/>
            <a:ext cx="6788788" cy="5134704"/>
          </a:xfrm>
        </p:spPr>
        <p:txBody>
          <a:bodyPr>
            <a:noAutofit/>
          </a:bodyPr>
          <a:lstStyle/>
          <a:p>
            <a:r>
              <a:rPr lang="en-US" sz="1800" dirty="0"/>
              <a:t>Introductions, goals, and first thoughts from everyone</a:t>
            </a:r>
          </a:p>
          <a:p>
            <a:r>
              <a:rPr lang="en-US" sz="1800" dirty="0"/>
              <a:t>Introduction to the Voter Journey </a:t>
            </a:r>
          </a:p>
          <a:p>
            <a:r>
              <a:rPr lang="en-US" sz="1800" dirty="0"/>
              <a:t>Small group activity: what are the boosts (benefits) and drags (obstacles) in implementing remote ballot marking, and where do they occur in the voter journey</a:t>
            </a:r>
          </a:p>
          <a:p>
            <a:r>
              <a:rPr lang="en-US" sz="1800" dirty="0"/>
              <a:t>Readouts and discussion</a:t>
            </a:r>
          </a:p>
          <a:p>
            <a:r>
              <a:rPr lang="en-US" sz="1800" dirty="0"/>
              <a:t>Small group activity: starting from an issue (drag), try to identify solutions that solve the problem while maximizing boosts</a:t>
            </a:r>
          </a:p>
          <a:p>
            <a:r>
              <a:rPr lang="en-US" sz="1800" dirty="0"/>
              <a:t>Readouts and discussion</a:t>
            </a:r>
          </a:p>
          <a:p>
            <a:r>
              <a:rPr lang="en-US" sz="1800" dirty="0"/>
              <a:t>Identify possible principles or broad requirements embodied in the solutions</a:t>
            </a:r>
          </a:p>
          <a:p>
            <a:r>
              <a:rPr lang="en-US" sz="1800" dirty="0"/>
              <a:t>Final wrap up: new ideas, surprises, or new learning</a:t>
            </a:r>
          </a:p>
        </p:txBody>
      </p:sp>
    </p:spTree>
    <p:extLst>
      <p:ext uri="{BB962C8B-B14F-4D97-AF65-F5344CB8AC3E}">
        <p14:creationId xmlns:p14="http://schemas.microsoft.com/office/powerpoint/2010/main" val="41120732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Opening thoughts</a:t>
            </a:r>
          </a:p>
        </p:txBody>
      </p:sp>
      <p:sp>
        <p:nvSpPr>
          <p:cNvPr id="9" name="TextBox 8"/>
          <p:cNvSpPr txBox="1"/>
          <p:nvPr/>
        </p:nvSpPr>
        <p:spPr>
          <a:xfrm>
            <a:off x="457200" y="852288"/>
            <a:ext cx="8229600" cy="646331"/>
          </a:xfrm>
          <a:prstGeom prst="rect">
            <a:avLst/>
          </a:prstGeom>
          <a:noFill/>
        </p:spPr>
        <p:txBody>
          <a:bodyPr wrap="square" rtlCol="0">
            <a:spAutoFit/>
          </a:bodyPr>
          <a:lstStyle/>
          <a:p>
            <a:r>
              <a:rPr lang="en-US">
                <a:solidFill>
                  <a:srgbClr val="4D565E"/>
                </a:solidFill>
                <a:latin typeface="Helvetica Neue"/>
                <a:cs typeface="Helvetica Neue"/>
              </a:rPr>
              <a:t>The group's opening thoughts reflected the range of experience and perspectives in the room.  A summary of the themes expressed:</a:t>
            </a:r>
          </a:p>
        </p:txBody>
      </p:sp>
      <p:sp>
        <p:nvSpPr>
          <p:cNvPr id="4" name="Content Placeholder 3"/>
          <p:cNvSpPr>
            <a:spLocks noGrp="1"/>
          </p:cNvSpPr>
          <p:nvPr>
            <p:ph sz="half" idx="1"/>
          </p:nvPr>
        </p:nvSpPr>
        <p:spPr>
          <a:xfrm>
            <a:off x="457200" y="1709759"/>
            <a:ext cx="4038600" cy="4338029"/>
          </a:xfrm>
        </p:spPr>
        <p:txBody>
          <a:bodyPr>
            <a:normAutofit lnSpcReduction="10000"/>
          </a:bodyPr>
          <a:lstStyle/>
          <a:p>
            <a:pPr marL="0" indent="0">
              <a:buNone/>
            </a:pPr>
            <a:r>
              <a:rPr lang="en-US" b="1"/>
              <a:t>Technology in elections</a:t>
            </a:r>
          </a:p>
          <a:p>
            <a:r>
              <a:rPr lang="en-US"/>
              <a:t>How does election technology reflect popular tech culture?</a:t>
            </a:r>
          </a:p>
          <a:p>
            <a:r>
              <a:rPr lang="en-US"/>
              <a:t>How can we make it easier for voters to interact with new systems?</a:t>
            </a:r>
          </a:p>
          <a:p>
            <a:r>
              <a:rPr lang="en-US"/>
              <a:t>How can we make election systems more accessible?</a:t>
            </a:r>
          </a:p>
          <a:p>
            <a:endParaRPr lang="en-US"/>
          </a:p>
          <a:p>
            <a:pPr marL="0" indent="0">
              <a:buNone/>
            </a:pPr>
            <a:r>
              <a:rPr lang="en-US" b="1"/>
              <a:t>Accessibiity + Privacy + Security</a:t>
            </a:r>
          </a:p>
          <a:p>
            <a:r>
              <a:rPr lang="en-US"/>
              <a:t>How do we find an acceptable level of security with accessibility?</a:t>
            </a:r>
          </a:p>
          <a:p>
            <a:r>
              <a:rPr lang="en-US"/>
              <a:t>Can we make voting by mail really accessible?</a:t>
            </a:r>
          </a:p>
          <a:p>
            <a:r>
              <a:rPr lang="en-US"/>
              <a:t>How can we minimize personal information (PII) for better privacy?</a:t>
            </a:r>
          </a:p>
        </p:txBody>
      </p:sp>
      <p:sp>
        <p:nvSpPr>
          <p:cNvPr id="5" name="Content Placeholder 4"/>
          <p:cNvSpPr>
            <a:spLocks noGrp="1"/>
          </p:cNvSpPr>
          <p:nvPr>
            <p:ph sz="half" idx="2"/>
          </p:nvPr>
        </p:nvSpPr>
        <p:spPr>
          <a:xfrm>
            <a:off x="4648199" y="1709759"/>
            <a:ext cx="4290249" cy="4338029"/>
          </a:xfrm>
        </p:spPr>
        <p:txBody>
          <a:bodyPr>
            <a:normAutofit lnSpcReduction="10000"/>
          </a:bodyPr>
          <a:lstStyle/>
          <a:p>
            <a:pPr marL="0" indent="0">
              <a:buNone/>
            </a:pPr>
            <a:r>
              <a:rPr lang="en-US" b="1"/>
              <a:t>Improving participation</a:t>
            </a:r>
          </a:p>
          <a:p>
            <a:r>
              <a:rPr lang="en-US"/>
              <a:t>Does convenience really translate to participation?</a:t>
            </a:r>
          </a:p>
          <a:p>
            <a:r>
              <a:rPr lang="en-US"/>
              <a:t>How can we remove barriers?</a:t>
            </a:r>
          </a:p>
          <a:p>
            <a:endParaRPr lang="en-US"/>
          </a:p>
          <a:p>
            <a:pPr marL="0" indent="0">
              <a:buNone/>
            </a:pPr>
            <a:r>
              <a:rPr lang="en-US" b="1"/>
              <a:t>Issues in election administration</a:t>
            </a:r>
          </a:p>
          <a:p>
            <a:r>
              <a:rPr lang="en-US"/>
              <a:t>What ethics and design training do election officials need for new systems?</a:t>
            </a:r>
          </a:p>
          <a:p>
            <a:r>
              <a:rPr lang="en-US"/>
              <a:t>How can we make remotely marked ballots work with the county tabulation system?</a:t>
            </a:r>
          </a:p>
          <a:p>
            <a:endParaRPr lang="en-US"/>
          </a:p>
          <a:p>
            <a:r>
              <a:rPr lang="en-US"/>
              <a:t>Can we have it all? </a:t>
            </a:r>
          </a:p>
          <a:p>
            <a:endParaRPr lang="en-US"/>
          </a:p>
          <a:p>
            <a:endParaRPr lang="en-US"/>
          </a:p>
          <a:p>
            <a:pPr marL="0" indent="0">
              <a:buNone/>
            </a:pPr>
            <a:endParaRPr lang="en-US"/>
          </a:p>
          <a:p>
            <a:endParaRPr lang="en-US"/>
          </a:p>
          <a:p>
            <a:endParaRPr lang="en-US"/>
          </a:p>
          <a:p>
            <a:endParaRPr lang="en-US"/>
          </a:p>
          <a:p>
            <a:endParaRPr lang="en-US"/>
          </a:p>
          <a:p>
            <a:endParaRPr lang="en-US"/>
          </a:p>
        </p:txBody>
      </p:sp>
    </p:spTree>
    <p:extLst>
      <p:ext uri="{BB962C8B-B14F-4D97-AF65-F5344CB8AC3E}">
        <p14:creationId xmlns:p14="http://schemas.microsoft.com/office/powerpoint/2010/main" val="19095256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Benefits to remote ballot marking systems (1)</a:t>
            </a:r>
          </a:p>
        </p:txBody>
      </p:sp>
      <p:sp>
        <p:nvSpPr>
          <p:cNvPr id="9" name="TextBox 8"/>
          <p:cNvSpPr txBox="1"/>
          <p:nvPr/>
        </p:nvSpPr>
        <p:spPr>
          <a:xfrm>
            <a:off x="457200" y="852288"/>
            <a:ext cx="8229600" cy="369332"/>
          </a:xfrm>
          <a:prstGeom prst="rect">
            <a:avLst/>
          </a:prstGeom>
          <a:noFill/>
        </p:spPr>
        <p:txBody>
          <a:bodyPr wrap="square" rtlCol="0">
            <a:spAutoFit/>
          </a:bodyPr>
          <a:lstStyle/>
          <a:p>
            <a:r>
              <a:rPr lang="en-US">
                <a:solidFill>
                  <a:srgbClr val="4D565E"/>
                </a:solidFill>
                <a:latin typeface="Helvetica Neue"/>
                <a:cs typeface="Helvetica Neue"/>
              </a:rPr>
              <a:t>"Boosts" or benefits of these systems identified in small group exercise.</a:t>
            </a:r>
          </a:p>
        </p:txBody>
      </p:sp>
      <p:sp>
        <p:nvSpPr>
          <p:cNvPr id="4" name="Content Placeholder 3"/>
          <p:cNvSpPr>
            <a:spLocks noGrp="1"/>
          </p:cNvSpPr>
          <p:nvPr>
            <p:ph sz="half" idx="1"/>
          </p:nvPr>
        </p:nvSpPr>
        <p:spPr>
          <a:xfrm>
            <a:off x="457200" y="1709759"/>
            <a:ext cx="4038600" cy="4541807"/>
          </a:xfrm>
        </p:spPr>
        <p:txBody>
          <a:bodyPr>
            <a:normAutofit lnSpcReduction="10000"/>
          </a:bodyPr>
          <a:lstStyle/>
          <a:p>
            <a:pPr marL="0" indent="0">
              <a:buNone/>
            </a:pPr>
            <a:r>
              <a:rPr lang="en-US" b="1"/>
              <a:t>A better experience</a:t>
            </a:r>
          </a:p>
          <a:p>
            <a:r>
              <a:rPr lang="en-US"/>
              <a:t>The comfort of voting in your pajamas</a:t>
            </a:r>
          </a:p>
          <a:p>
            <a:r>
              <a:rPr lang="en-US"/>
              <a:t>More independence and better technology for voters with disabiltiies</a:t>
            </a:r>
          </a:p>
          <a:p>
            <a:r>
              <a:rPr lang="en-US"/>
              <a:t>No time pressure while voting</a:t>
            </a:r>
          </a:p>
          <a:p>
            <a:r>
              <a:rPr lang="en-US"/>
              <a:t>Faster and easier to use your own assistive tech</a:t>
            </a:r>
          </a:p>
          <a:p>
            <a:pPr marL="0" indent="0">
              <a:buNone/>
            </a:pPr>
            <a:r>
              <a:rPr lang="en-US" b="1"/>
              <a:t>Improves voter confidence, accuracy</a:t>
            </a:r>
          </a:p>
          <a:p>
            <a:r>
              <a:rPr lang="en-US"/>
              <a:t>Confidence ballot marked as intended </a:t>
            </a:r>
          </a:p>
          <a:p>
            <a:r>
              <a:rPr lang="en-US"/>
              <a:t>More control of privacy</a:t>
            </a:r>
          </a:p>
          <a:p>
            <a:r>
              <a:rPr lang="en-US"/>
              <a:t>Ballot tracking systems mean you know your vote was cast</a:t>
            </a:r>
          </a:p>
          <a:p>
            <a:r>
              <a:rPr lang="en-US"/>
              <a:t>Detects and warns of errors, and  overvotes</a:t>
            </a:r>
          </a:p>
          <a:p>
            <a:endParaRPr lang="en-US"/>
          </a:p>
          <a:p>
            <a:endParaRPr lang="en-US"/>
          </a:p>
          <a:p>
            <a:endParaRPr lang="en-US"/>
          </a:p>
          <a:p>
            <a:pPr marL="0" indent="0">
              <a:buNone/>
            </a:pPr>
            <a:endParaRPr lang="en-US" b="1"/>
          </a:p>
          <a:p>
            <a:endParaRPr lang="en-US"/>
          </a:p>
        </p:txBody>
      </p:sp>
      <p:sp>
        <p:nvSpPr>
          <p:cNvPr id="5" name="Content Placeholder 4"/>
          <p:cNvSpPr>
            <a:spLocks noGrp="1"/>
          </p:cNvSpPr>
          <p:nvPr>
            <p:ph sz="half" idx="2"/>
          </p:nvPr>
        </p:nvSpPr>
        <p:spPr>
          <a:xfrm>
            <a:off x="4648199" y="1709759"/>
            <a:ext cx="4290249" cy="4338029"/>
          </a:xfrm>
        </p:spPr>
        <p:txBody>
          <a:bodyPr>
            <a:normAutofit lnSpcReduction="10000"/>
          </a:bodyPr>
          <a:lstStyle/>
          <a:p>
            <a:pPr marL="0" indent="0">
              <a:buNone/>
            </a:pPr>
            <a:r>
              <a:rPr lang="en-US" b="1"/>
              <a:t>More flexibility for personal needs</a:t>
            </a:r>
          </a:p>
          <a:p>
            <a:r>
              <a:rPr lang="en-US"/>
              <a:t>Vote anywhere</a:t>
            </a:r>
          </a:p>
          <a:p>
            <a:r>
              <a:rPr lang="en-US"/>
              <a:t>Voters have more choice of when and how to vote</a:t>
            </a:r>
          </a:p>
          <a:p>
            <a:r>
              <a:rPr lang="en-US"/>
              <a:t>No worries about missing work</a:t>
            </a:r>
          </a:p>
          <a:p>
            <a:r>
              <a:rPr lang="en-US"/>
              <a:t>Easier for people with disabilities that affect mobility or travel</a:t>
            </a:r>
          </a:p>
          <a:p>
            <a:r>
              <a:rPr lang="en-US"/>
              <a:t>Safety can be an issue for some</a:t>
            </a:r>
          </a:p>
          <a:p>
            <a:r>
              <a:rPr lang="en-US"/>
              <a:t>Benefits for voters with cognitive, dementia, or other medical issues</a:t>
            </a:r>
          </a:p>
          <a:p>
            <a:pPr marL="0" indent="0">
              <a:buNone/>
            </a:pPr>
            <a:r>
              <a:rPr lang="en-US" b="1"/>
              <a:t>More informed voters</a:t>
            </a:r>
          </a:p>
          <a:p>
            <a:r>
              <a:rPr lang="en-US"/>
              <a:t>Can take time to research vote choices</a:t>
            </a:r>
          </a:p>
          <a:p>
            <a:r>
              <a:rPr lang="en-US"/>
              <a:t>Can stop while voting if needed to read about choices</a:t>
            </a:r>
          </a:p>
          <a:p>
            <a:endParaRPr lang="en-US"/>
          </a:p>
          <a:p>
            <a:endParaRPr lang="en-US"/>
          </a:p>
          <a:p>
            <a:pPr marL="0" indent="0">
              <a:buNone/>
            </a:pPr>
            <a:endParaRPr lang="en-US"/>
          </a:p>
          <a:p>
            <a:endParaRPr lang="en-US"/>
          </a:p>
          <a:p>
            <a:endParaRPr lang="en-US"/>
          </a:p>
          <a:p>
            <a:endParaRPr lang="en-US"/>
          </a:p>
          <a:p>
            <a:endParaRPr lang="en-US"/>
          </a:p>
          <a:p>
            <a:endParaRPr lang="en-US"/>
          </a:p>
        </p:txBody>
      </p:sp>
    </p:spTree>
    <p:extLst>
      <p:ext uri="{BB962C8B-B14F-4D97-AF65-F5344CB8AC3E}">
        <p14:creationId xmlns:p14="http://schemas.microsoft.com/office/powerpoint/2010/main" val="33064096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Benefits to remote ballot marking systems (2)</a:t>
            </a:r>
          </a:p>
        </p:txBody>
      </p:sp>
      <p:sp>
        <p:nvSpPr>
          <p:cNvPr id="9" name="TextBox 8"/>
          <p:cNvSpPr txBox="1"/>
          <p:nvPr/>
        </p:nvSpPr>
        <p:spPr>
          <a:xfrm>
            <a:off x="457200" y="852288"/>
            <a:ext cx="8229600" cy="369332"/>
          </a:xfrm>
          <a:prstGeom prst="rect">
            <a:avLst/>
          </a:prstGeom>
          <a:noFill/>
        </p:spPr>
        <p:txBody>
          <a:bodyPr wrap="square" rtlCol="0">
            <a:spAutoFit/>
          </a:bodyPr>
          <a:lstStyle/>
          <a:p>
            <a:r>
              <a:rPr lang="en-US">
                <a:solidFill>
                  <a:srgbClr val="4D565E"/>
                </a:solidFill>
                <a:latin typeface="Helvetica Neue"/>
                <a:cs typeface="Helvetica Neue"/>
              </a:rPr>
              <a:t>"Boosts" or benefits of these systems identified in small group exercise.</a:t>
            </a:r>
          </a:p>
        </p:txBody>
      </p:sp>
      <p:sp>
        <p:nvSpPr>
          <p:cNvPr id="4" name="Content Placeholder 3"/>
          <p:cNvSpPr>
            <a:spLocks noGrp="1"/>
          </p:cNvSpPr>
          <p:nvPr>
            <p:ph sz="half" idx="1"/>
          </p:nvPr>
        </p:nvSpPr>
        <p:spPr>
          <a:xfrm>
            <a:off x="457200" y="1709759"/>
            <a:ext cx="4038600" cy="4338029"/>
          </a:xfrm>
        </p:spPr>
        <p:txBody>
          <a:bodyPr/>
          <a:lstStyle/>
          <a:p>
            <a:pPr marL="0" indent="0">
              <a:buNone/>
            </a:pPr>
            <a:r>
              <a:rPr lang="en-US" b="1"/>
              <a:t>Technology advantages</a:t>
            </a:r>
          </a:p>
          <a:p>
            <a:r>
              <a:rPr lang="en-US"/>
              <a:t>Error correction and "second chance" for absentee voters</a:t>
            </a:r>
          </a:p>
          <a:p>
            <a:r>
              <a:rPr lang="en-US"/>
              <a:t>Technology can be more accessible than existing options</a:t>
            </a:r>
          </a:p>
          <a:p>
            <a:r>
              <a:rPr lang="en-US"/>
              <a:t>Needs to work to standards both for users and election interoperability</a:t>
            </a:r>
          </a:p>
          <a:p>
            <a:r>
              <a:rPr lang="en-US"/>
              <a:t>Meets desire for new technology in voting</a:t>
            </a:r>
          </a:p>
          <a:p>
            <a:r>
              <a:rPr lang="en-US"/>
              <a:t>May bring diversity of technology (laptop, tablet, mobile) – may be more accessible, and reaches wider audience</a:t>
            </a:r>
          </a:p>
          <a:p>
            <a:r>
              <a:rPr lang="en-US"/>
              <a:t>Opportunity for encryption</a:t>
            </a:r>
          </a:p>
          <a:p>
            <a:pPr marL="0" indent="0">
              <a:buNone/>
            </a:pPr>
            <a:endParaRPr lang="en-US" b="1"/>
          </a:p>
          <a:p>
            <a:pPr marL="0" indent="0">
              <a:buNone/>
            </a:pPr>
            <a:endParaRPr lang="en-US" b="1"/>
          </a:p>
          <a:p>
            <a:endParaRPr lang="en-US"/>
          </a:p>
        </p:txBody>
      </p:sp>
      <p:sp>
        <p:nvSpPr>
          <p:cNvPr id="5" name="Content Placeholder 4"/>
          <p:cNvSpPr>
            <a:spLocks noGrp="1"/>
          </p:cNvSpPr>
          <p:nvPr>
            <p:ph sz="half" idx="2"/>
          </p:nvPr>
        </p:nvSpPr>
        <p:spPr>
          <a:xfrm>
            <a:off x="4648199" y="1709759"/>
            <a:ext cx="4290249" cy="4338029"/>
          </a:xfrm>
        </p:spPr>
        <p:txBody>
          <a:bodyPr/>
          <a:lstStyle/>
          <a:p>
            <a:pPr marL="0" indent="0">
              <a:buNone/>
            </a:pPr>
            <a:r>
              <a:rPr lang="en-US" b="1" dirty="0"/>
              <a:t>Election administration benefits</a:t>
            </a:r>
          </a:p>
          <a:p>
            <a:r>
              <a:rPr lang="en-US" dirty="0"/>
              <a:t>Cost reduction, fewer polling places</a:t>
            </a:r>
          </a:p>
          <a:p>
            <a:r>
              <a:rPr lang="en-US" dirty="0"/>
              <a:t>Fewer poll workers needed</a:t>
            </a:r>
          </a:p>
          <a:p>
            <a:r>
              <a:rPr lang="en-US" dirty="0"/>
              <a:t>Easier to remake a ballot, or avoid remaking entirely.</a:t>
            </a:r>
          </a:p>
          <a:p>
            <a:r>
              <a:rPr lang="en-US" dirty="0"/>
              <a:t>Avoids problems of accessible voting systems that don't work well</a:t>
            </a:r>
          </a:p>
          <a:p>
            <a:endParaRPr lang="en-US" dirty="0"/>
          </a:p>
          <a:p>
            <a:endParaRPr lang="en-US" dirty="0"/>
          </a:p>
          <a:p>
            <a:endParaRPr lang="en-US" dirty="0"/>
          </a:p>
          <a:p>
            <a:pPr marL="0" indent="0">
              <a:buNone/>
            </a:pPr>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293194146"/>
      </p:ext>
    </p:extLst>
  </p:cSld>
  <p:clrMapOvr>
    <a:masterClrMapping/>
  </p:clrMapOvr>
  <p:timing>
    <p:tnLst>
      <p:par>
        <p:cTn id="1" dur="indefinite" restart="never" nodeType="tmRoot"/>
      </p:par>
    </p:tnLst>
  </p:timing>
</p:sld>
</file>

<file path=ppt/theme/theme1.xml><?xml version="1.0" encoding="utf-8"?>
<a:theme xmlns:a="http://schemas.openxmlformats.org/drawingml/2006/main" name="CCD-preso-14-0912">
  <a:themeElements>
    <a:clrScheme name="Custom 3">
      <a:dk1>
        <a:srgbClr val="3281B0"/>
      </a:dk1>
      <a:lt1>
        <a:sysClr val="window" lastClr="FFFFFF"/>
      </a:lt1>
      <a:dk2>
        <a:srgbClr val="4D565E"/>
      </a:dk2>
      <a:lt2>
        <a:srgbClr val="EEECE1"/>
      </a:lt2>
      <a:accent1>
        <a:srgbClr val="3281B0"/>
      </a:accent1>
      <a:accent2>
        <a:srgbClr val="B33D23"/>
      </a:accent2>
      <a:accent3>
        <a:srgbClr val="9BBB59"/>
      </a:accent3>
      <a:accent4>
        <a:srgbClr val="8064A2"/>
      </a:accent4>
      <a:accent5>
        <a:srgbClr val="4BACC6"/>
      </a:accent5>
      <a:accent6>
        <a:srgbClr val="F79646"/>
      </a:accent6>
      <a:hlink>
        <a:srgbClr val="3281FF"/>
      </a:hlink>
      <a:folHlink>
        <a:srgbClr val="853E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lumMod val="20000"/>
            <a:lumOff val="80000"/>
          </a:schemeClr>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CCD-preso-14-0912.potx</Template>
  <TotalTime>4361</TotalTime>
  <Words>2437</Words>
  <Application>Microsoft Office PowerPoint</Application>
  <PresentationFormat>On-screen Show (4:3)</PresentationFormat>
  <Paragraphs>291</Paragraphs>
  <Slides>20</Slides>
  <Notes>10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CCD-preso-14-0912</vt:lpstr>
      <vt:lpstr>Remote Ballot  Marking Systems Designing for usability, accessibility and security</vt:lpstr>
      <vt:lpstr>About this project</vt:lpstr>
      <vt:lpstr>Why work on remote ballot marking systems?</vt:lpstr>
      <vt:lpstr>Input from technical experts</vt:lpstr>
      <vt:lpstr>Invited Experts</vt:lpstr>
      <vt:lpstr>Activitities during the day</vt:lpstr>
      <vt:lpstr>Opening thoughts</vt:lpstr>
      <vt:lpstr>Benefits to remote ballot marking systems (1)</vt:lpstr>
      <vt:lpstr>Benefits to remote ballot marking systems (2)</vt:lpstr>
      <vt:lpstr>Drawbacks or dangers to remote ballot marking (1)</vt:lpstr>
      <vt:lpstr>Drawbacks or dangers to remote ballot marking (2)</vt:lpstr>
      <vt:lpstr>Adding to the voter journey (1)</vt:lpstr>
      <vt:lpstr>Adding to the voter journey (2)</vt:lpstr>
      <vt:lpstr>Adding to the voter journey (4)</vt:lpstr>
      <vt:lpstr>Adding to the voter journey (3)</vt:lpstr>
      <vt:lpstr>Final thoughts</vt:lpstr>
      <vt:lpstr>Background Material: The Voter Journey</vt:lpstr>
      <vt:lpstr>Background Material: Terminology</vt:lpstr>
      <vt:lpstr>Background Material: Reading list</vt:lpstr>
      <vt:lpstr>Next steps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Roger That</dc:creator>
  <cp:lastModifiedBy>Whitney Q</cp:lastModifiedBy>
  <cp:revision>220</cp:revision>
  <cp:lastPrinted>2014-10-26T17:56:20Z</cp:lastPrinted>
  <dcterms:created xsi:type="dcterms:W3CDTF">2014-08-28T14:24:46Z</dcterms:created>
  <dcterms:modified xsi:type="dcterms:W3CDTF">2015-11-14T18:04:04Z</dcterms:modified>
</cp:coreProperties>
</file>