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66" r:id="rId2"/>
    <p:sldId id="288" r:id="rId3"/>
    <p:sldId id="322" r:id="rId4"/>
    <p:sldId id="292" r:id="rId5"/>
    <p:sldId id="276" r:id="rId6"/>
    <p:sldId id="302" r:id="rId7"/>
    <p:sldId id="305" r:id="rId8"/>
    <p:sldId id="323" r:id="rId9"/>
    <p:sldId id="321" r:id="rId10"/>
    <p:sldId id="326" r:id="rId11"/>
    <p:sldId id="327" r:id="rId12"/>
    <p:sldId id="319" r:id="rId13"/>
    <p:sldId id="320" r:id="rId14"/>
    <p:sldId id="290" r:id="rId15"/>
    <p:sldId id="328" r:id="rId16"/>
    <p:sldId id="325" r:id="rId17"/>
    <p:sldId id="329" r:id="rId18"/>
    <p:sldId id="335" r:id="rId19"/>
    <p:sldId id="330" r:id="rId20"/>
    <p:sldId id="333" r:id="rId21"/>
    <p:sldId id="334" r:id="rId22"/>
    <p:sldId id="332" r:id="rId23"/>
    <p:sldId id="331" r:id="rId24"/>
    <p:sldId id="336" r:id="rId25"/>
    <p:sldId id="337" r:id="rId26"/>
  </p:sldIdLst>
  <p:sldSz cx="9144000" cy="6858000" type="screen4x3"/>
  <p:notesSz cx="9144000" cy="6858000"/>
  <p:defaultTextStyle>
    <a:defPPr>
      <a:defRPr lang="en-US"/>
    </a:defPPr>
    <a:lvl1pPr marL="0" algn="l" defTabSz="457181" rtl="0" eaLnBrk="1" latinLnBrk="0" hangingPunct="1">
      <a:defRPr sz="1800" kern="1200">
        <a:solidFill>
          <a:schemeClr val="tx1"/>
        </a:solidFill>
        <a:latin typeface="+mn-lt"/>
        <a:ea typeface="+mn-ea"/>
        <a:cs typeface="+mn-cs"/>
      </a:defRPr>
    </a:lvl1pPr>
    <a:lvl2pPr marL="457181" algn="l" defTabSz="457181" rtl="0" eaLnBrk="1" latinLnBrk="0" hangingPunct="1">
      <a:defRPr sz="1800" kern="1200">
        <a:solidFill>
          <a:schemeClr val="tx1"/>
        </a:solidFill>
        <a:latin typeface="+mn-lt"/>
        <a:ea typeface="+mn-ea"/>
        <a:cs typeface="+mn-cs"/>
      </a:defRPr>
    </a:lvl2pPr>
    <a:lvl3pPr marL="914363" algn="l" defTabSz="457181" rtl="0" eaLnBrk="1" latinLnBrk="0" hangingPunct="1">
      <a:defRPr sz="1800" kern="1200">
        <a:solidFill>
          <a:schemeClr val="tx1"/>
        </a:solidFill>
        <a:latin typeface="+mn-lt"/>
        <a:ea typeface="+mn-ea"/>
        <a:cs typeface="+mn-cs"/>
      </a:defRPr>
    </a:lvl3pPr>
    <a:lvl4pPr marL="1371544" algn="l" defTabSz="457181" rtl="0" eaLnBrk="1" latinLnBrk="0" hangingPunct="1">
      <a:defRPr sz="1800" kern="1200">
        <a:solidFill>
          <a:schemeClr val="tx1"/>
        </a:solidFill>
        <a:latin typeface="+mn-lt"/>
        <a:ea typeface="+mn-ea"/>
        <a:cs typeface="+mn-cs"/>
      </a:defRPr>
    </a:lvl4pPr>
    <a:lvl5pPr marL="1828726" algn="l" defTabSz="457181" rtl="0" eaLnBrk="1" latinLnBrk="0" hangingPunct="1">
      <a:defRPr sz="1800" kern="1200">
        <a:solidFill>
          <a:schemeClr val="tx1"/>
        </a:solidFill>
        <a:latin typeface="+mn-lt"/>
        <a:ea typeface="+mn-ea"/>
        <a:cs typeface="+mn-cs"/>
      </a:defRPr>
    </a:lvl5pPr>
    <a:lvl6pPr marL="2285907" algn="l" defTabSz="457181" rtl="0" eaLnBrk="1" latinLnBrk="0" hangingPunct="1">
      <a:defRPr sz="1800" kern="1200">
        <a:solidFill>
          <a:schemeClr val="tx1"/>
        </a:solidFill>
        <a:latin typeface="+mn-lt"/>
        <a:ea typeface="+mn-ea"/>
        <a:cs typeface="+mn-cs"/>
      </a:defRPr>
    </a:lvl6pPr>
    <a:lvl7pPr marL="2743088" algn="l" defTabSz="457181" rtl="0" eaLnBrk="1" latinLnBrk="0" hangingPunct="1">
      <a:defRPr sz="1800" kern="1200">
        <a:solidFill>
          <a:schemeClr val="tx1"/>
        </a:solidFill>
        <a:latin typeface="+mn-lt"/>
        <a:ea typeface="+mn-ea"/>
        <a:cs typeface="+mn-cs"/>
      </a:defRPr>
    </a:lvl7pPr>
    <a:lvl8pPr marL="3200270" algn="l" defTabSz="457181" rtl="0" eaLnBrk="1" latinLnBrk="0" hangingPunct="1">
      <a:defRPr sz="1800" kern="1200">
        <a:solidFill>
          <a:schemeClr val="tx1"/>
        </a:solidFill>
        <a:latin typeface="+mn-lt"/>
        <a:ea typeface="+mn-ea"/>
        <a:cs typeface="+mn-cs"/>
      </a:defRPr>
    </a:lvl8pPr>
    <a:lvl9pPr marL="3657451" algn="l" defTabSz="457181"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askowski, Sharon J. Dr." initials="LSJD" lastIdx="10" clrIdx="0"/>
  <p:cmAuthor id="1" name="Whitney Quesenbery" initials="WQ"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565E"/>
    <a:srgbClr val="3281B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949" autoAdjust="0"/>
  </p:normalViewPr>
  <p:slideViewPr>
    <p:cSldViewPr snapToGrid="0" snapToObjects="1">
      <p:cViewPr varScale="1">
        <p:scale>
          <a:sx n="87" d="100"/>
          <a:sy n="87" d="100"/>
        </p:scale>
        <p:origin x="-552"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commentAuthors" Target="commentAuthors.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9DD2FE88-B22B-8E4D-848F-90977E7B4C38}" type="datetimeFigureOut">
              <a:t>1/22/15</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67BED47C-59AD-E24D-B5AC-BB7C427C4D4A}" type="slidenum">
              <a:t>‹#›</a:t>
            </a:fld>
            <a:endParaRPr lang="en-US"/>
          </a:p>
        </p:txBody>
      </p:sp>
    </p:spTree>
    <p:extLst>
      <p:ext uri="{BB962C8B-B14F-4D97-AF65-F5344CB8AC3E}">
        <p14:creationId xmlns:p14="http://schemas.microsoft.com/office/powerpoint/2010/main" val="3586935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E6422372-B27E-1548-9D84-5CBE2534D908}" type="datetimeFigureOut">
              <a:t>1/22/15</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CC713703-D750-9D4F-ADAB-C368A0F46C79}" type="slidenum">
              <a:t>‹#›</a:t>
            </a:fld>
            <a:endParaRPr lang="en-US"/>
          </a:p>
        </p:txBody>
      </p:sp>
    </p:spTree>
    <p:extLst>
      <p:ext uri="{BB962C8B-B14F-4D97-AF65-F5344CB8AC3E}">
        <p14:creationId xmlns:p14="http://schemas.microsoft.com/office/powerpoint/2010/main" val="2318868671"/>
      </p:ext>
    </p:extLst>
  </p:cSld>
  <p:clrMap bg1="lt1" tx1="dk1" bg2="lt2" tx2="dk2" accent1="accent1" accent2="accent2" accent3="accent3" accent4="accent4" accent5="accent5" accent6="accent6" hlink="hlink" folHlink="folHlink"/>
  <p:notesStyle>
    <a:lvl1pPr marL="0" algn="l" defTabSz="457181" rtl="0" eaLnBrk="1" latinLnBrk="0" hangingPunct="1">
      <a:defRPr sz="1200" kern="1200">
        <a:solidFill>
          <a:schemeClr val="tx1"/>
        </a:solidFill>
        <a:latin typeface="+mn-lt"/>
        <a:ea typeface="+mn-ea"/>
        <a:cs typeface="+mn-cs"/>
      </a:defRPr>
    </a:lvl1pPr>
    <a:lvl2pPr marL="457181" algn="l" defTabSz="457181" rtl="0" eaLnBrk="1" latinLnBrk="0" hangingPunct="1">
      <a:defRPr sz="1200" kern="1200">
        <a:solidFill>
          <a:schemeClr val="tx1"/>
        </a:solidFill>
        <a:latin typeface="+mn-lt"/>
        <a:ea typeface="+mn-ea"/>
        <a:cs typeface="+mn-cs"/>
      </a:defRPr>
    </a:lvl2pPr>
    <a:lvl3pPr marL="914363" algn="l" defTabSz="457181" rtl="0" eaLnBrk="1" latinLnBrk="0" hangingPunct="1">
      <a:defRPr sz="1200" kern="1200">
        <a:solidFill>
          <a:schemeClr val="tx1"/>
        </a:solidFill>
        <a:latin typeface="+mn-lt"/>
        <a:ea typeface="+mn-ea"/>
        <a:cs typeface="+mn-cs"/>
      </a:defRPr>
    </a:lvl3pPr>
    <a:lvl4pPr marL="1371544" algn="l" defTabSz="457181" rtl="0" eaLnBrk="1" latinLnBrk="0" hangingPunct="1">
      <a:defRPr sz="1200" kern="1200">
        <a:solidFill>
          <a:schemeClr val="tx1"/>
        </a:solidFill>
        <a:latin typeface="+mn-lt"/>
        <a:ea typeface="+mn-ea"/>
        <a:cs typeface="+mn-cs"/>
      </a:defRPr>
    </a:lvl4pPr>
    <a:lvl5pPr marL="1828726" algn="l" defTabSz="457181" rtl="0" eaLnBrk="1" latinLnBrk="0" hangingPunct="1">
      <a:defRPr sz="1200" kern="1200">
        <a:solidFill>
          <a:schemeClr val="tx1"/>
        </a:solidFill>
        <a:latin typeface="+mn-lt"/>
        <a:ea typeface="+mn-ea"/>
        <a:cs typeface="+mn-cs"/>
      </a:defRPr>
    </a:lvl5pPr>
    <a:lvl6pPr marL="2285907" algn="l" defTabSz="457181" rtl="0" eaLnBrk="1" latinLnBrk="0" hangingPunct="1">
      <a:defRPr sz="1200" kern="1200">
        <a:solidFill>
          <a:schemeClr val="tx1"/>
        </a:solidFill>
        <a:latin typeface="+mn-lt"/>
        <a:ea typeface="+mn-ea"/>
        <a:cs typeface="+mn-cs"/>
      </a:defRPr>
    </a:lvl6pPr>
    <a:lvl7pPr marL="2743088" algn="l" defTabSz="457181" rtl="0" eaLnBrk="1" latinLnBrk="0" hangingPunct="1">
      <a:defRPr sz="1200" kern="1200">
        <a:solidFill>
          <a:schemeClr val="tx1"/>
        </a:solidFill>
        <a:latin typeface="+mn-lt"/>
        <a:ea typeface="+mn-ea"/>
        <a:cs typeface="+mn-cs"/>
      </a:defRPr>
    </a:lvl7pPr>
    <a:lvl8pPr marL="3200270" algn="l" defTabSz="457181" rtl="0" eaLnBrk="1" latinLnBrk="0" hangingPunct="1">
      <a:defRPr sz="1200" kern="1200">
        <a:solidFill>
          <a:schemeClr val="tx1"/>
        </a:solidFill>
        <a:latin typeface="+mn-lt"/>
        <a:ea typeface="+mn-ea"/>
        <a:cs typeface="+mn-cs"/>
      </a:defRPr>
    </a:lvl8pPr>
    <a:lvl9pPr marL="3657451" algn="l" defTabSz="457181"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gi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3281B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660400"/>
            <a:ext cx="7772400" cy="2521450"/>
          </a:xfrm>
        </p:spPr>
        <p:txBody>
          <a:bodyPr anchor="b">
            <a:noAutofit/>
          </a:bodyPr>
          <a:lstStyle>
            <a:lvl1pPr algn="l">
              <a:defRPr sz="3600" baseline="0">
                <a:solidFill>
                  <a:schemeClr val="bg1"/>
                </a:solidFill>
              </a:defRPr>
            </a:lvl1pPr>
          </a:lstStyle>
          <a:p>
            <a:r>
              <a:rPr lang="en-US" dirty="0"/>
              <a:t>Insert title here</a:t>
            </a:r>
          </a:p>
        </p:txBody>
      </p:sp>
      <p:sp>
        <p:nvSpPr>
          <p:cNvPr id="4" name="Rectangle 3"/>
          <p:cNvSpPr/>
          <p:nvPr userDrawn="1"/>
        </p:nvSpPr>
        <p:spPr>
          <a:xfrm>
            <a:off x="0" y="3548484"/>
            <a:ext cx="9144000" cy="3309517"/>
          </a:xfrm>
          <a:prstGeom prst="rect">
            <a:avLst/>
          </a:prstGeom>
          <a:solidFill>
            <a:srgbClr val="FFFFFF"/>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a:p>
        </p:txBody>
      </p:sp>
      <p:sp>
        <p:nvSpPr>
          <p:cNvPr id="3" name="Subtitle 2"/>
          <p:cNvSpPr>
            <a:spLocks noGrp="1"/>
          </p:cNvSpPr>
          <p:nvPr>
            <p:ph type="subTitle" idx="1"/>
          </p:nvPr>
        </p:nvSpPr>
        <p:spPr>
          <a:xfrm>
            <a:off x="685800" y="3895976"/>
            <a:ext cx="7772400" cy="1752600"/>
          </a:xfrm>
        </p:spPr>
        <p:txBody>
          <a:bodyPr>
            <a:normAutofit/>
          </a:bodyPr>
          <a:lstStyle>
            <a:lvl1pPr marL="0" indent="0" algn="l">
              <a:buNone/>
              <a:defRPr sz="2000">
                <a:solidFill>
                  <a:srgbClr val="4D565E"/>
                </a:solidFill>
              </a:defRPr>
            </a:lvl1pPr>
            <a:lvl2pPr marL="457181" indent="0" algn="ctr">
              <a:buNone/>
              <a:defRPr>
                <a:solidFill>
                  <a:schemeClr val="tx1">
                    <a:tint val="75000"/>
                  </a:schemeClr>
                </a:solidFill>
              </a:defRPr>
            </a:lvl2pPr>
            <a:lvl3pPr marL="914363" indent="0" algn="ctr">
              <a:buNone/>
              <a:defRPr>
                <a:solidFill>
                  <a:schemeClr val="tx1">
                    <a:tint val="75000"/>
                  </a:schemeClr>
                </a:solidFill>
              </a:defRPr>
            </a:lvl3pPr>
            <a:lvl4pPr marL="1371544" indent="0" algn="ctr">
              <a:buNone/>
              <a:defRPr>
                <a:solidFill>
                  <a:schemeClr val="tx1">
                    <a:tint val="75000"/>
                  </a:schemeClr>
                </a:solidFill>
              </a:defRPr>
            </a:lvl4pPr>
            <a:lvl5pPr marL="1828726" indent="0" algn="ctr">
              <a:buNone/>
              <a:defRPr>
                <a:solidFill>
                  <a:schemeClr val="tx1">
                    <a:tint val="75000"/>
                  </a:schemeClr>
                </a:solidFill>
              </a:defRPr>
            </a:lvl5pPr>
            <a:lvl6pPr marL="2285907" indent="0" algn="ctr">
              <a:buNone/>
              <a:defRPr>
                <a:solidFill>
                  <a:schemeClr val="tx1">
                    <a:tint val="75000"/>
                  </a:schemeClr>
                </a:solidFill>
              </a:defRPr>
            </a:lvl6pPr>
            <a:lvl7pPr marL="2743088" indent="0" algn="ctr">
              <a:buNone/>
              <a:defRPr>
                <a:solidFill>
                  <a:schemeClr val="tx1">
                    <a:tint val="75000"/>
                  </a:schemeClr>
                </a:solidFill>
              </a:defRPr>
            </a:lvl7pPr>
            <a:lvl8pPr marL="3200270" indent="0" algn="ctr">
              <a:buNone/>
              <a:defRPr>
                <a:solidFill>
                  <a:schemeClr val="tx1">
                    <a:tint val="75000"/>
                  </a:schemeClr>
                </a:solidFill>
              </a:defRPr>
            </a:lvl8pPr>
            <a:lvl9pPr marL="3657451" indent="0" algn="ctr">
              <a:buNone/>
              <a:defRPr>
                <a:solidFill>
                  <a:schemeClr val="tx1">
                    <a:tint val="75000"/>
                  </a:schemeClr>
                </a:solidFill>
              </a:defRPr>
            </a:lvl9pPr>
          </a:lstStyle>
          <a:p>
            <a:r>
              <a:rPr lang="en-US" dirty="0" smtClean="0"/>
              <a:t>Click to edit Master subtitle style</a:t>
            </a:r>
            <a:endParaRPr lang="en-US" dirty="0"/>
          </a:p>
        </p:txBody>
      </p:sp>
      <p:pic>
        <p:nvPicPr>
          <p:cNvPr id="6" name="Picture 5" descr="CCD-2-color-320-132.gif"/>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025146" y="5983973"/>
            <a:ext cx="2118853" cy="874027"/>
          </a:xfrm>
          <a:prstGeom prst="rect">
            <a:avLst/>
          </a:prstGeom>
        </p:spPr>
      </p:pic>
    </p:spTree>
    <p:extLst>
      <p:ext uri="{BB962C8B-B14F-4D97-AF65-F5344CB8AC3E}">
        <p14:creationId xmlns:p14="http://schemas.microsoft.com/office/powerpoint/2010/main" val="1771200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1" y="108970"/>
            <a:ext cx="8229600" cy="700417"/>
          </a:xfrm>
        </p:spPr>
        <p:txBody>
          <a:bodyPr>
            <a:noAutofit/>
          </a:bodyPr>
          <a:lstStyle>
            <a:lvl1pPr algn="l">
              <a:defRPr sz="2400">
                <a:solidFill>
                  <a:srgbClr val="4D565E"/>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1" y="971265"/>
            <a:ext cx="8229600" cy="5154900"/>
          </a:xfrm>
        </p:spPr>
        <p:txBody>
          <a:bodyPr>
            <a:normAutofit/>
          </a:bodyPr>
          <a:lstStyle>
            <a:lvl1pPr>
              <a:defRPr sz="1600">
                <a:solidFill>
                  <a:srgbClr val="4D565E"/>
                </a:solidFill>
              </a:defRPr>
            </a:lvl1pPr>
            <a:lvl2pPr>
              <a:defRPr sz="1200" b="0">
                <a:solidFill>
                  <a:srgbClr val="4D565E"/>
                </a:solidFill>
              </a:defRPr>
            </a:lvl2pPr>
            <a:lvl3pPr>
              <a:defRPr sz="1200" b="0">
                <a:solidFill>
                  <a:srgbClr val="4D565E"/>
                </a:solidFill>
              </a:defRPr>
            </a:lvl3pPr>
            <a:lvl4pPr>
              <a:defRPr sz="1200" b="0">
                <a:solidFill>
                  <a:srgbClr val="4D565E"/>
                </a:solidFill>
              </a:defRPr>
            </a:lvl4pPr>
            <a:lvl5pPr>
              <a:defRPr sz="1200" b="0">
                <a:solidFill>
                  <a:srgbClr val="4D565E"/>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4"/>
          </p:nvPr>
        </p:nvSpPr>
        <p:spPr>
          <a:xfrm>
            <a:off x="2" y="6468055"/>
            <a:ext cx="668863" cy="365125"/>
          </a:xfrm>
          <a:prstGeom prst="rect">
            <a:avLst/>
          </a:prstGeom>
          <a:ln>
            <a:noFill/>
          </a:ln>
        </p:spPr>
        <p:txBody>
          <a:bodyPr vert="horz" lIns="91440" tIns="45720" rIns="91440" bIns="45720" rtlCol="0" anchor="ctr"/>
          <a:lstStyle>
            <a:lvl1pPr algn="r">
              <a:defRPr sz="1400">
                <a:solidFill>
                  <a:schemeClr val="bg1">
                    <a:lumMod val="95000"/>
                  </a:schemeClr>
                </a:solidFill>
                <a:latin typeface="+mn-lt"/>
                <a:cs typeface="Helvetica Neue"/>
              </a:defRPr>
            </a:lvl1pPr>
          </a:lstStyle>
          <a:p>
            <a:fld id="{A4F094D4-8444-354B-AB7F-37AC02075F9B}" type="slidenum">
              <a:rPr lang="en-US"/>
              <a:pPr/>
              <a:t>‹#›</a:t>
            </a:fld>
            <a:r>
              <a:rPr lang="en-US"/>
              <a:t> | </a:t>
            </a:r>
          </a:p>
        </p:txBody>
      </p:sp>
    </p:spTree>
    <p:extLst>
      <p:ext uri="{BB962C8B-B14F-4D97-AF65-F5344CB8AC3E}">
        <p14:creationId xmlns:p14="http://schemas.microsoft.com/office/powerpoint/2010/main" val="2865510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1" y="121422"/>
            <a:ext cx="8229600" cy="608929"/>
          </a:xfrm>
        </p:spPr>
        <p:txBody>
          <a:bodyPr>
            <a:noAutofit/>
          </a:bodyPr>
          <a:lstStyle>
            <a:lvl1pPr algn="l">
              <a:defRPr sz="2400">
                <a:solidFill>
                  <a:srgbClr val="4D565E"/>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2739309" y="1133142"/>
            <a:ext cx="5947492" cy="4993023"/>
          </a:xfrm>
        </p:spPr>
        <p:txBody>
          <a:bodyPr>
            <a:normAutofit/>
          </a:bodyPr>
          <a:lstStyle>
            <a:lvl1pPr>
              <a:defRPr sz="1600">
                <a:solidFill>
                  <a:srgbClr val="4D565E"/>
                </a:solidFill>
              </a:defRPr>
            </a:lvl1pPr>
            <a:lvl2pPr>
              <a:defRPr sz="1200" b="0">
                <a:solidFill>
                  <a:srgbClr val="4D565E"/>
                </a:solidFill>
              </a:defRPr>
            </a:lvl2pPr>
            <a:lvl3pPr>
              <a:defRPr sz="1200" b="0">
                <a:solidFill>
                  <a:srgbClr val="4D565E"/>
                </a:solidFill>
              </a:defRPr>
            </a:lvl3pPr>
            <a:lvl4pPr>
              <a:defRPr sz="1200" b="0">
                <a:solidFill>
                  <a:srgbClr val="4D565E"/>
                </a:solidFill>
              </a:defRPr>
            </a:lvl4pPr>
            <a:lvl5pPr>
              <a:defRPr sz="1200" b="0">
                <a:solidFill>
                  <a:srgbClr val="4D565E"/>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4"/>
          </p:nvPr>
        </p:nvSpPr>
        <p:spPr>
          <a:xfrm>
            <a:off x="2" y="6468055"/>
            <a:ext cx="668863" cy="365125"/>
          </a:xfrm>
          <a:prstGeom prst="rect">
            <a:avLst/>
          </a:prstGeom>
          <a:ln>
            <a:noFill/>
          </a:ln>
        </p:spPr>
        <p:txBody>
          <a:bodyPr vert="horz" lIns="91440" tIns="45720" rIns="91440" bIns="45720" rtlCol="0" anchor="ctr"/>
          <a:lstStyle>
            <a:lvl1pPr algn="r">
              <a:defRPr sz="1400">
                <a:solidFill>
                  <a:schemeClr val="bg1">
                    <a:lumMod val="95000"/>
                  </a:schemeClr>
                </a:solidFill>
                <a:latin typeface="+mn-lt"/>
                <a:cs typeface="Helvetica Neue"/>
              </a:defRPr>
            </a:lvl1pPr>
          </a:lstStyle>
          <a:p>
            <a:fld id="{A4F094D4-8444-354B-AB7F-37AC02075F9B}" type="slidenum">
              <a:rPr lang="en-US"/>
              <a:pPr/>
              <a:t>‹#›</a:t>
            </a:fld>
            <a:r>
              <a:rPr lang="en-US"/>
              <a:t> | </a:t>
            </a:r>
          </a:p>
        </p:txBody>
      </p:sp>
    </p:spTree>
    <p:extLst>
      <p:ext uri="{BB962C8B-B14F-4D97-AF65-F5344CB8AC3E}">
        <p14:creationId xmlns:p14="http://schemas.microsoft.com/office/powerpoint/2010/main" val="73586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4"/>
          </p:nvPr>
        </p:nvSpPr>
        <p:spPr>
          <a:xfrm>
            <a:off x="2" y="6468055"/>
            <a:ext cx="668863" cy="365125"/>
          </a:xfrm>
          <a:prstGeom prst="rect">
            <a:avLst/>
          </a:prstGeom>
          <a:ln>
            <a:noFill/>
          </a:ln>
        </p:spPr>
        <p:txBody>
          <a:bodyPr vert="horz" lIns="91440" tIns="45720" rIns="91440" bIns="45720" rtlCol="0" anchor="ctr"/>
          <a:lstStyle>
            <a:lvl1pPr algn="r">
              <a:defRPr sz="1400">
                <a:solidFill>
                  <a:schemeClr val="bg1">
                    <a:lumMod val="95000"/>
                  </a:schemeClr>
                </a:solidFill>
                <a:latin typeface="+mn-lt"/>
                <a:cs typeface="Helvetica Neue"/>
              </a:defRPr>
            </a:lvl1pPr>
          </a:lstStyle>
          <a:p>
            <a:fld id="{A4F094D4-8444-354B-AB7F-37AC02075F9B}" type="slidenum">
              <a:rPr lang="en-US"/>
              <a:pPr/>
              <a:t>‹#›</a:t>
            </a:fld>
            <a:r>
              <a:rPr lang="en-US"/>
              <a:t> | </a:t>
            </a:r>
          </a:p>
        </p:txBody>
      </p:sp>
    </p:spTree>
    <p:extLst>
      <p:ext uri="{BB962C8B-B14F-4D97-AF65-F5344CB8AC3E}">
        <p14:creationId xmlns:p14="http://schemas.microsoft.com/office/powerpoint/2010/main" val="1216251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descr="CCD-PPT-Footer-Logo-copy.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6549955" y="6502100"/>
            <a:ext cx="2468880" cy="274320"/>
          </a:xfrm>
          <a:prstGeom prst="rect">
            <a:avLst/>
          </a:prstGeom>
        </p:spPr>
      </p:pic>
      <p:sp>
        <p:nvSpPr>
          <p:cNvPr id="3" name="Slide Number Placeholder 5"/>
          <p:cNvSpPr>
            <a:spLocks noGrp="1"/>
          </p:cNvSpPr>
          <p:nvPr>
            <p:ph type="sldNum" sz="quarter" idx="4"/>
          </p:nvPr>
        </p:nvSpPr>
        <p:spPr>
          <a:xfrm>
            <a:off x="2" y="6468055"/>
            <a:ext cx="668863" cy="365125"/>
          </a:xfrm>
          <a:prstGeom prst="rect">
            <a:avLst/>
          </a:prstGeom>
          <a:ln>
            <a:noFill/>
          </a:ln>
        </p:spPr>
        <p:txBody>
          <a:bodyPr vert="horz" lIns="91440" tIns="45720" rIns="91440" bIns="45720" rtlCol="0" anchor="ctr"/>
          <a:lstStyle>
            <a:lvl1pPr algn="r">
              <a:defRPr sz="1400">
                <a:solidFill>
                  <a:schemeClr val="bg1">
                    <a:lumMod val="95000"/>
                  </a:schemeClr>
                </a:solidFill>
                <a:latin typeface="+mn-lt"/>
                <a:cs typeface="Helvetica Neue"/>
              </a:defRPr>
            </a:lvl1pPr>
          </a:lstStyle>
          <a:p>
            <a:fld id="{A4F094D4-8444-354B-AB7F-37AC02075F9B}" type="slidenum">
              <a:rPr lang="en-US"/>
              <a:pPr/>
              <a:t>‹#›</a:t>
            </a:fld>
            <a:r>
              <a:rPr lang="en-US"/>
              <a:t> | </a:t>
            </a:r>
          </a:p>
        </p:txBody>
      </p:sp>
    </p:spTree>
    <p:extLst>
      <p:ext uri="{BB962C8B-B14F-4D97-AF65-F5344CB8AC3E}">
        <p14:creationId xmlns:p14="http://schemas.microsoft.com/office/powerpoint/2010/main" val="118129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1179"/>
            <a:ext cx="4038600" cy="5214985"/>
          </a:xfrm>
        </p:spPr>
        <p:txBody>
          <a:bodyPr>
            <a:normAutofit/>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11179"/>
            <a:ext cx="4038600" cy="5214985"/>
          </a:xfrm>
        </p:spPr>
        <p:txBody>
          <a:bodyPr>
            <a:normAutofit/>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4"/>
          </p:nvPr>
        </p:nvSpPr>
        <p:spPr>
          <a:xfrm>
            <a:off x="2" y="6468055"/>
            <a:ext cx="668863" cy="365125"/>
          </a:xfrm>
          <a:prstGeom prst="rect">
            <a:avLst/>
          </a:prstGeom>
          <a:ln>
            <a:noFill/>
          </a:ln>
        </p:spPr>
        <p:txBody>
          <a:bodyPr vert="horz" lIns="91440" tIns="45720" rIns="91440" bIns="45720" rtlCol="0" anchor="ctr"/>
          <a:lstStyle>
            <a:lvl1pPr algn="r">
              <a:defRPr sz="1400">
                <a:solidFill>
                  <a:schemeClr val="bg1">
                    <a:lumMod val="95000"/>
                  </a:schemeClr>
                </a:solidFill>
                <a:latin typeface="+mn-lt"/>
                <a:cs typeface="Helvetica Neue"/>
              </a:defRPr>
            </a:lvl1pPr>
          </a:lstStyle>
          <a:p>
            <a:fld id="{A4F094D4-8444-354B-AB7F-37AC02075F9B}" type="slidenum">
              <a:rPr lang="en-US"/>
              <a:pPr/>
              <a:t>‹#›</a:t>
            </a:fld>
            <a:r>
              <a:rPr lang="en-US"/>
              <a:t> | </a:t>
            </a:r>
          </a:p>
        </p:txBody>
      </p:sp>
    </p:spTree>
    <p:extLst>
      <p:ext uri="{BB962C8B-B14F-4D97-AF65-F5344CB8AC3E}">
        <p14:creationId xmlns:p14="http://schemas.microsoft.com/office/powerpoint/2010/main" val="2415079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3458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 y="10060"/>
            <a:ext cx="9144000" cy="784378"/>
          </a:xfrm>
        </p:spPr>
        <p:txBody>
          <a:bodyPr anchor="t">
            <a:noAutofit/>
          </a:bodyPr>
          <a:lstStyle>
            <a:lvl1pPr algn="l">
              <a:defRPr sz="3600" baseline="0">
                <a:solidFill>
                  <a:srgbClr val="4D565E"/>
                </a:solidFill>
              </a:defRPr>
            </a:lvl1pPr>
          </a:lstStyle>
          <a:p>
            <a:r>
              <a:rPr lang="en-US" dirty="0" smtClean="0"/>
              <a:t>Title of the idea</a:t>
            </a:r>
            <a:endParaRPr lang="en-US" dirty="0"/>
          </a:p>
        </p:txBody>
      </p:sp>
      <p:sp>
        <p:nvSpPr>
          <p:cNvPr id="5" name="Content Placeholder 4"/>
          <p:cNvSpPr>
            <a:spLocks noGrp="1"/>
          </p:cNvSpPr>
          <p:nvPr>
            <p:ph sz="quarter" idx="10"/>
          </p:nvPr>
        </p:nvSpPr>
        <p:spPr>
          <a:xfrm>
            <a:off x="149931" y="2401895"/>
            <a:ext cx="4339928" cy="1542732"/>
          </a:xfrm>
          <a:ln>
            <a:solidFill>
              <a:schemeClr val="tx2"/>
            </a:solidFill>
          </a:ln>
        </p:spPr>
        <p:txBody>
          <a:bodyPr>
            <a:noAutofit/>
          </a:bodyPr>
          <a:lstStyle>
            <a:lvl1pPr>
              <a:defRPr sz="1600"/>
            </a:lvl1pPr>
            <a:lvl2pPr>
              <a:defRPr sz="900"/>
            </a:lvl2pPr>
            <a:lvl3pPr>
              <a:defRPr sz="900"/>
            </a:lvl3pPr>
            <a:lvl4pPr>
              <a:defRPr sz="900"/>
            </a:lvl4pPr>
            <a:lvl5pPr>
              <a:defRPr sz="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4"/>
          <p:cNvSpPr>
            <a:spLocks noGrp="1"/>
          </p:cNvSpPr>
          <p:nvPr>
            <p:ph sz="quarter" idx="11"/>
          </p:nvPr>
        </p:nvSpPr>
        <p:spPr>
          <a:xfrm>
            <a:off x="4618158" y="2401895"/>
            <a:ext cx="4362795" cy="1542732"/>
          </a:xfrm>
          <a:ln>
            <a:solidFill>
              <a:schemeClr val="tx2"/>
            </a:solidFill>
          </a:ln>
        </p:spPr>
        <p:txBody>
          <a:bodyPr>
            <a:noAutofit/>
          </a:bodyPr>
          <a:lstStyle>
            <a:lvl1pPr>
              <a:defRPr sz="1600"/>
            </a:lvl1pPr>
            <a:lvl2pPr>
              <a:defRPr sz="900"/>
            </a:lvl2pPr>
            <a:lvl3pPr>
              <a:defRPr sz="900"/>
            </a:lvl3pPr>
            <a:lvl4pPr>
              <a:defRPr sz="900"/>
            </a:lvl4pPr>
            <a:lvl5pPr>
              <a:defRPr sz="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4"/>
          <p:cNvSpPr>
            <a:spLocks noGrp="1"/>
          </p:cNvSpPr>
          <p:nvPr>
            <p:ph sz="quarter" idx="12"/>
          </p:nvPr>
        </p:nvSpPr>
        <p:spPr>
          <a:xfrm>
            <a:off x="149931" y="4374171"/>
            <a:ext cx="4339928" cy="1542290"/>
          </a:xfrm>
          <a:ln>
            <a:solidFill>
              <a:schemeClr val="tx2"/>
            </a:solidFill>
          </a:ln>
        </p:spPr>
        <p:txBody>
          <a:bodyPr>
            <a:noAutofit/>
          </a:bodyPr>
          <a:lstStyle>
            <a:lvl1pPr>
              <a:defRPr sz="1600"/>
            </a:lvl1pPr>
            <a:lvl2pPr>
              <a:defRPr sz="900"/>
            </a:lvl2pPr>
            <a:lvl3pPr>
              <a:defRPr sz="900"/>
            </a:lvl3pPr>
            <a:lvl4pPr>
              <a:defRPr sz="900"/>
            </a:lvl4pPr>
            <a:lvl5pPr>
              <a:defRPr sz="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4"/>
          <p:cNvSpPr>
            <a:spLocks noGrp="1"/>
          </p:cNvSpPr>
          <p:nvPr>
            <p:ph sz="quarter" idx="13"/>
          </p:nvPr>
        </p:nvSpPr>
        <p:spPr>
          <a:xfrm>
            <a:off x="4618158" y="4374171"/>
            <a:ext cx="4362795" cy="1542290"/>
          </a:xfrm>
          <a:ln>
            <a:solidFill>
              <a:schemeClr val="tx2"/>
            </a:solidFill>
          </a:ln>
        </p:spPr>
        <p:txBody>
          <a:bodyPr>
            <a:noAutofit/>
          </a:bodyPr>
          <a:lstStyle>
            <a:lvl1pPr>
              <a:defRPr sz="1600"/>
            </a:lvl1pPr>
            <a:lvl2pPr>
              <a:defRPr sz="900"/>
            </a:lvl2pPr>
            <a:lvl3pPr>
              <a:defRPr sz="900"/>
            </a:lvl3pPr>
            <a:lvl4pPr>
              <a:defRPr sz="900"/>
            </a:lvl4pPr>
            <a:lvl5pPr>
              <a:defRPr sz="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Box 10"/>
          <p:cNvSpPr txBox="1"/>
          <p:nvPr userDrawn="1"/>
        </p:nvSpPr>
        <p:spPr>
          <a:xfrm>
            <a:off x="87215" y="1981328"/>
            <a:ext cx="4332089" cy="359012"/>
          </a:xfrm>
          <a:prstGeom prst="rect">
            <a:avLst/>
          </a:prstGeom>
          <a:noFill/>
        </p:spPr>
        <p:txBody>
          <a:bodyPr wrap="square" lIns="50740" tIns="25370" rIns="50740" bIns="25370" rtlCol="0">
            <a:spAutoFit/>
          </a:bodyPr>
          <a:lstStyle/>
          <a:p>
            <a:r>
              <a:rPr lang="en-US" sz="2000" b="1" dirty="0">
                <a:solidFill>
                  <a:schemeClr val="tx2"/>
                </a:solidFill>
              </a:rPr>
              <a:t>Strengths: Benefits</a:t>
            </a:r>
            <a:r>
              <a:rPr lang="en-US" sz="2000" b="1" baseline="0" dirty="0">
                <a:solidFill>
                  <a:schemeClr val="tx2"/>
                </a:solidFill>
              </a:rPr>
              <a:t> for Voters</a:t>
            </a:r>
            <a:endParaRPr lang="en-US" sz="2000" b="1" dirty="0">
              <a:solidFill>
                <a:schemeClr val="tx2"/>
              </a:solidFill>
            </a:endParaRPr>
          </a:p>
        </p:txBody>
      </p:sp>
      <p:sp>
        <p:nvSpPr>
          <p:cNvPr id="12" name="TextBox 11"/>
          <p:cNvSpPr txBox="1"/>
          <p:nvPr userDrawn="1"/>
        </p:nvSpPr>
        <p:spPr>
          <a:xfrm>
            <a:off x="4555443" y="1981328"/>
            <a:ext cx="4425510" cy="359012"/>
          </a:xfrm>
          <a:prstGeom prst="rect">
            <a:avLst/>
          </a:prstGeom>
          <a:noFill/>
        </p:spPr>
        <p:txBody>
          <a:bodyPr wrap="square" lIns="50740" tIns="25370" rIns="50740" bIns="25370" rtlCol="0">
            <a:spAutoFit/>
          </a:bodyPr>
          <a:lstStyle/>
          <a:p>
            <a:r>
              <a:rPr lang="en-US" sz="2000" b="1" dirty="0">
                <a:solidFill>
                  <a:schemeClr val="tx2"/>
                </a:solidFill>
              </a:rPr>
              <a:t>Weaknesses: Design</a:t>
            </a:r>
            <a:r>
              <a:rPr lang="en-US" sz="2000" b="1" baseline="0" dirty="0">
                <a:solidFill>
                  <a:schemeClr val="tx2"/>
                </a:solidFill>
              </a:rPr>
              <a:t> Challenges</a:t>
            </a:r>
            <a:endParaRPr lang="en-US" sz="2000" b="1" dirty="0">
              <a:solidFill>
                <a:schemeClr val="tx2"/>
              </a:solidFill>
            </a:endParaRPr>
          </a:p>
        </p:txBody>
      </p:sp>
      <p:sp>
        <p:nvSpPr>
          <p:cNvPr id="13" name="TextBox 12"/>
          <p:cNvSpPr txBox="1"/>
          <p:nvPr userDrawn="1"/>
        </p:nvSpPr>
        <p:spPr>
          <a:xfrm>
            <a:off x="79376" y="3958014"/>
            <a:ext cx="4339928" cy="359012"/>
          </a:xfrm>
          <a:prstGeom prst="rect">
            <a:avLst/>
          </a:prstGeom>
          <a:noFill/>
        </p:spPr>
        <p:txBody>
          <a:bodyPr wrap="square" lIns="50740" tIns="25370" rIns="50740" bIns="25370" rtlCol="0">
            <a:spAutoFit/>
          </a:bodyPr>
          <a:lstStyle/>
          <a:p>
            <a:r>
              <a:rPr lang="en-US" sz="2000" b="1" dirty="0">
                <a:solidFill>
                  <a:schemeClr val="tx2"/>
                </a:solidFill>
              </a:rPr>
              <a:t>Opportunities:</a:t>
            </a:r>
            <a:r>
              <a:rPr lang="en-US" sz="2000" b="1" baseline="0" dirty="0">
                <a:solidFill>
                  <a:schemeClr val="tx2"/>
                </a:solidFill>
              </a:rPr>
              <a:t> Election Process</a:t>
            </a:r>
            <a:endParaRPr lang="en-US" sz="2000" b="1" dirty="0">
              <a:solidFill>
                <a:schemeClr val="tx2"/>
              </a:solidFill>
            </a:endParaRPr>
          </a:p>
        </p:txBody>
      </p:sp>
      <p:sp>
        <p:nvSpPr>
          <p:cNvPr id="14" name="TextBox 13"/>
          <p:cNvSpPr txBox="1"/>
          <p:nvPr userDrawn="1"/>
        </p:nvSpPr>
        <p:spPr>
          <a:xfrm>
            <a:off x="4547605" y="3953604"/>
            <a:ext cx="4433349" cy="359012"/>
          </a:xfrm>
          <a:prstGeom prst="rect">
            <a:avLst/>
          </a:prstGeom>
          <a:noFill/>
        </p:spPr>
        <p:txBody>
          <a:bodyPr wrap="square" lIns="50740" tIns="25370" rIns="50740" bIns="25370" rtlCol="0">
            <a:spAutoFit/>
          </a:bodyPr>
          <a:lstStyle/>
          <a:p>
            <a:r>
              <a:rPr lang="en-US" sz="2000" b="1" dirty="0">
                <a:solidFill>
                  <a:schemeClr val="tx2"/>
                </a:solidFill>
              </a:rPr>
              <a:t>Threats:</a:t>
            </a:r>
            <a:r>
              <a:rPr lang="en-US" sz="2000" b="1" baseline="0" dirty="0">
                <a:solidFill>
                  <a:schemeClr val="tx2"/>
                </a:solidFill>
              </a:rPr>
              <a:t> Risks of Failure</a:t>
            </a:r>
            <a:endParaRPr lang="en-US" sz="2000" b="1" dirty="0">
              <a:solidFill>
                <a:schemeClr val="tx2"/>
              </a:solidFill>
            </a:endParaRPr>
          </a:p>
        </p:txBody>
      </p:sp>
      <p:sp>
        <p:nvSpPr>
          <p:cNvPr id="17" name="TextBox 16"/>
          <p:cNvSpPr txBox="1"/>
          <p:nvPr userDrawn="1"/>
        </p:nvSpPr>
        <p:spPr>
          <a:xfrm>
            <a:off x="149931" y="5910733"/>
            <a:ext cx="4339929" cy="359012"/>
          </a:xfrm>
          <a:prstGeom prst="rect">
            <a:avLst/>
          </a:prstGeom>
          <a:noFill/>
        </p:spPr>
        <p:txBody>
          <a:bodyPr wrap="square" lIns="50740" tIns="25370" rIns="50740" bIns="25370" rtlCol="0">
            <a:spAutoFit/>
          </a:bodyPr>
          <a:lstStyle/>
          <a:p>
            <a:r>
              <a:rPr lang="en-US" sz="2000" b="1" dirty="0">
                <a:solidFill>
                  <a:schemeClr val="tx2"/>
                </a:solidFill>
              </a:rPr>
              <a:t>Resources,</a:t>
            </a:r>
            <a:r>
              <a:rPr lang="en-US" sz="2000" b="1" baseline="0" dirty="0">
                <a:solidFill>
                  <a:schemeClr val="tx2"/>
                </a:solidFill>
              </a:rPr>
              <a:t> Research, Related Projects</a:t>
            </a:r>
            <a:endParaRPr lang="en-US" sz="2000" b="1" dirty="0">
              <a:solidFill>
                <a:schemeClr val="tx2"/>
              </a:solidFill>
            </a:endParaRPr>
          </a:p>
        </p:txBody>
      </p:sp>
      <p:sp>
        <p:nvSpPr>
          <p:cNvPr id="18" name="Content Placeholder 2"/>
          <p:cNvSpPr>
            <a:spLocks noGrp="1"/>
          </p:cNvSpPr>
          <p:nvPr>
            <p:ph idx="14"/>
          </p:nvPr>
        </p:nvSpPr>
        <p:spPr>
          <a:xfrm>
            <a:off x="149932" y="6159426"/>
            <a:ext cx="4339927" cy="673917"/>
          </a:xfrm>
        </p:spPr>
        <p:txBody>
          <a:bodyPr>
            <a:noAutofit/>
          </a:bodyPr>
          <a:lstStyle>
            <a:lvl1pPr marL="0" indent="0">
              <a:buNone/>
              <a:defRPr sz="1600">
                <a:solidFill>
                  <a:srgbClr val="4D565E"/>
                </a:solidFill>
              </a:defRPr>
            </a:lvl1pPr>
            <a:lvl2pPr>
              <a:defRPr sz="1600" b="0">
                <a:solidFill>
                  <a:srgbClr val="4D565E"/>
                </a:solidFill>
              </a:defRPr>
            </a:lvl2pPr>
            <a:lvl3pPr>
              <a:defRPr sz="1600" b="0">
                <a:solidFill>
                  <a:srgbClr val="4D565E"/>
                </a:solidFill>
              </a:defRPr>
            </a:lvl3pPr>
            <a:lvl4pPr>
              <a:defRPr sz="2400" b="0">
                <a:solidFill>
                  <a:srgbClr val="4D565E"/>
                </a:solidFill>
              </a:defRPr>
            </a:lvl4pPr>
            <a:lvl5pPr>
              <a:defRPr sz="2400" b="0">
                <a:solidFill>
                  <a:srgbClr val="4D565E"/>
                </a:solidFill>
              </a:defRPr>
            </a:lvl5pPr>
          </a:lstStyle>
          <a:p>
            <a:pPr lvl="0"/>
            <a:r>
              <a:rPr lang="en-US" dirty="0" smtClean="0"/>
              <a:t>Click to edit Master text styles</a:t>
            </a:r>
          </a:p>
          <a:p>
            <a:pPr lvl="1"/>
            <a:r>
              <a:rPr lang="en-US" dirty="0" smtClean="0"/>
              <a:t>Second level</a:t>
            </a:r>
          </a:p>
          <a:p>
            <a:pPr lvl="2"/>
            <a:r>
              <a:rPr lang="en-US" dirty="0" smtClean="0"/>
              <a:t>Third level</a:t>
            </a:r>
          </a:p>
        </p:txBody>
      </p:sp>
      <p:cxnSp>
        <p:nvCxnSpPr>
          <p:cNvPr id="20" name="Straight Connector 19"/>
          <p:cNvCxnSpPr/>
          <p:nvPr userDrawn="1"/>
        </p:nvCxnSpPr>
        <p:spPr>
          <a:xfrm>
            <a:off x="149930" y="803376"/>
            <a:ext cx="8831023" cy="0"/>
          </a:xfrm>
          <a:prstGeom prst="line">
            <a:avLst/>
          </a:prstGeom>
          <a:ln w="19050" cmpd="sng">
            <a:solidFill>
              <a:schemeClr val="tx2">
                <a:lumMod val="60000"/>
                <a:lumOff val="40000"/>
              </a:schemeClr>
            </a:solidFill>
            <a:prstDash val="sysDash"/>
          </a:ln>
          <a:effectLst/>
        </p:spPr>
        <p:style>
          <a:lnRef idx="1">
            <a:schemeClr val="accent4"/>
          </a:lnRef>
          <a:fillRef idx="0">
            <a:schemeClr val="accent4"/>
          </a:fillRef>
          <a:effectRef idx="0">
            <a:schemeClr val="accent4"/>
          </a:effectRef>
          <a:fontRef idx="minor">
            <a:schemeClr val="tx1"/>
          </a:fontRef>
        </p:style>
      </p:cxnSp>
      <p:sp>
        <p:nvSpPr>
          <p:cNvPr id="23" name="Text Placeholder 22"/>
          <p:cNvSpPr>
            <a:spLocks noGrp="1"/>
          </p:cNvSpPr>
          <p:nvPr>
            <p:ph type="body" sz="quarter" idx="15" hasCustomPrompt="1"/>
          </p:nvPr>
        </p:nvSpPr>
        <p:spPr>
          <a:xfrm>
            <a:off x="135082" y="848308"/>
            <a:ext cx="5788120" cy="983290"/>
          </a:xfrm>
        </p:spPr>
        <p:txBody>
          <a:bodyPr>
            <a:noAutofit/>
          </a:bodyPr>
          <a:lstStyle>
            <a:lvl1pPr marL="0" indent="0">
              <a:buNone/>
              <a:defRPr sz="2000" baseline="0">
                <a:latin typeface="+mn-lt"/>
              </a:defRPr>
            </a:lvl1pPr>
            <a:lvl2pPr marL="608881" indent="0">
              <a:buNone/>
              <a:defRPr sz="1200">
                <a:latin typeface="+mn-lt"/>
              </a:defRPr>
            </a:lvl2pPr>
            <a:lvl3pPr marL="1217762" indent="0">
              <a:buNone/>
              <a:defRPr sz="1200">
                <a:latin typeface="+mn-lt"/>
              </a:defRPr>
            </a:lvl3pPr>
            <a:lvl4pPr marL="1826642" indent="0">
              <a:buNone/>
              <a:defRPr sz="1200">
                <a:latin typeface="+mn-lt"/>
              </a:defRPr>
            </a:lvl4pPr>
            <a:lvl5pPr marL="2435523" indent="0">
              <a:buNone/>
              <a:defRPr sz="1200">
                <a:latin typeface="+mn-lt"/>
              </a:defRPr>
            </a:lvl5pPr>
          </a:lstStyle>
          <a:p>
            <a:pPr lvl="0"/>
            <a:r>
              <a:rPr lang="en-US"/>
              <a:t>Brief decription</a:t>
            </a:r>
          </a:p>
          <a:p>
            <a:pPr lvl="1"/>
            <a:r>
              <a:rPr lang="en-US"/>
              <a:t>Second level</a:t>
            </a:r>
          </a:p>
          <a:p>
            <a:pPr lvl="2"/>
            <a:r>
              <a:rPr lang="en-US"/>
              <a:t>Third level</a:t>
            </a:r>
          </a:p>
          <a:p>
            <a:pPr lvl="3"/>
            <a:r>
              <a:rPr lang="en-US"/>
              <a:t>Fourth level</a:t>
            </a:r>
          </a:p>
          <a:p>
            <a:pPr lvl="4"/>
            <a:r>
              <a:rPr lang="en-US"/>
              <a:t>Fifth level</a:t>
            </a:r>
          </a:p>
        </p:txBody>
      </p:sp>
      <p:pic>
        <p:nvPicPr>
          <p:cNvPr id="24" name="Picture 23"/>
          <p:cNvPicPr>
            <a:picLocks noChangeAspect="1"/>
          </p:cNvPicPr>
          <p:nvPr userDrawn="1"/>
        </p:nvPicPr>
        <p:blipFill>
          <a:blip r:embed="rId2"/>
          <a:stretch>
            <a:fillRect/>
          </a:stretch>
        </p:blipFill>
        <p:spPr>
          <a:xfrm>
            <a:off x="6227504" y="1058398"/>
            <a:ext cx="386983" cy="263969"/>
          </a:xfrm>
          <a:prstGeom prst="rect">
            <a:avLst/>
          </a:prstGeom>
        </p:spPr>
      </p:pic>
      <p:pic>
        <p:nvPicPr>
          <p:cNvPr id="25" name="Picture 24"/>
          <p:cNvPicPr>
            <a:picLocks noChangeAspect="1"/>
          </p:cNvPicPr>
          <p:nvPr userDrawn="1"/>
        </p:nvPicPr>
        <p:blipFill>
          <a:blip r:embed="rId2"/>
          <a:stretch>
            <a:fillRect/>
          </a:stretch>
        </p:blipFill>
        <p:spPr>
          <a:xfrm>
            <a:off x="6227504" y="1351114"/>
            <a:ext cx="386983" cy="263969"/>
          </a:xfrm>
          <a:prstGeom prst="rect">
            <a:avLst/>
          </a:prstGeom>
        </p:spPr>
      </p:pic>
      <p:pic>
        <p:nvPicPr>
          <p:cNvPr id="26" name="Picture 25"/>
          <p:cNvPicPr>
            <a:picLocks noChangeAspect="1"/>
          </p:cNvPicPr>
          <p:nvPr userDrawn="1"/>
        </p:nvPicPr>
        <p:blipFill>
          <a:blip r:embed="rId2"/>
          <a:stretch>
            <a:fillRect/>
          </a:stretch>
        </p:blipFill>
        <p:spPr>
          <a:xfrm>
            <a:off x="6227504" y="1643829"/>
            <a:ext cx="386983" cy="263969"/>
          </a:xfrm>
          <a:prstGeom prst="rect">
            <a:avLst/>
          </a:prstGeom>
        </p:spPr>
      </p:pic>
      <p:sp>
        <p:nvSpPr>
          <p:cNvPr id="28" name="Text Placeholder 27"/>
          <p:cNvSpPr>
            <a:spLocks noGrp="1"/>
          </p:cNvSpPr>
          <p:nvPr>
            <p:ph type="body" sz="quarter" idx="16"/>
          </p:nvPr>
        </p:nvSpPr>
        <p:spPr>
          <a:xfrm>
            <a:off x="6730179" y="1057457"/>
            <a:ext cx="2148538" cy="270208"/>
          </a:xfrm>
        </p:spPr>
        <p:txBody>
          <a:bodyPr>
            <a:noAutofit/>
          </a:bodyPr>
          <a:lstStyle>
            <a:lvl1pPr marL="0" indent="0">
              <a:buNone/>
              <a:defRPr sz="1050"/>
            </a:lvl1pPr>
            <a:lvl2pPr marL="608881" indent="0">
              <a:buNone/>
              <a:defRPr sz="700"/>
            </a:lvl2pPr>
            <a:lvl3pPr marL="1217762" indent="0">
              <a:buNone/>
              <a:defRPr sz="700"/>
            </a:lvl3pPr>
            <a:lvl4pPr marL="1826642" indent="0">
              <a:buNone/>
              <a:defRPr sz="700"/>
            </a:lvl4pPr>
            <a:lvl5pPr marL="2435523" indent="0">
              <a:buNone/>
              <a:defRPr sz="700"/>
            </a:lvl5pPr>
          </a:lstStyle>
          <a:p>
            <a:pPr lvl="0"/>
            <a:r>
              <a:rPr lang="en-US"/>
              <a:t>Click to edit Master text styles</a:t>
            </a:r>
          </a:p>
          <a:p>
            <a:pPr lvl="1"/>
            <a:r>
              <a:rPr lang="en-US"/>
              <a:t>l</a:t>
            </a:r>
          </a:p>
        </p:txBody>
      </p:sp>
      <p:sp>
        <p:nvSpPr>
          <p:cNvPr id="29" name="Text Placeholder 27"/>
          <p:cNvSpPr>
            <a:spLocks noGrp="1"/>
          </p:cNvSpPr>
          <p:nvPr>
            <p:ph type="body" sz="quarter" idx="17"/>
          </p:nvPr>
        </p:nvSpPr>
        <p:spPr>
          <a:xfrm>
            <a:off x="6730815" y="1368892"/>
            <a:ext cx="2148538" cy="245854"/>
          </a:xfrm>
        </p:spPr>
        <p:txBody>
          <a:bodyPr>
            <a:noAutofit/>
          </a:bodyPr>
          <a:lstStyle>
            <a:lvl1pPr marL="0" indent="0">
              <a:buNone/>
              <a:defRPr sz="1050"/>
            </a:lvl1pPr>
            <a:lvl2pPr marL="608881" indent="0">
              <a:buNone/>
              <a:defRPr sz="700"/>
            </a:lvl2pPr>
            <a:lvl3pPr marL="1217762" indent="0">
              <a:buNone/>
              <a:defRPr sz="700"/>
            </a:lvl3pPr>
            <a:lvl4pPr marL="1826642" indent="0">
              <a:buNone/>
              <a:defRPr sz="700"/>
            </a:lvl4pPr>
            <a:lvl5pPr marL="2435523" indent="0">
              <a:buNone/>
              <a:defRPr sz="700"/>
            </a:lvl5pPr>
          </a:lstStyle>
          <a:p>
            <a:pPr lvl="0"/>
            <a:r>
              <a:rPr lang="en-US"/>
              <a:t>Click to edit Master text styles</a:t>
            </a:r>
          </a:p>
          <a:p>
            <a:pPr lvl="1"/>
            <a:r>
              <a:rPr lang="en-US"/>
              <a:t>l</a:t>
            </a:r>
          </a:p>
        </p:txBody>
      </p:sp>
      <p:sp>
        <p:nvSpPr>
          <p:cNvPr id="30" name="Text Placeholder 27"/>
          <p:cNvSpPr>
            <a:spLocks noGrp="1"/>
          </p:cNvSpPr>
          <p:nvPr>
            <p:ph type="body" sz="quarter" idx="18"/>
          </p:nvPr>
        </p:nvSpPr>
        <p:spPr>
          <a:xfrm>
            <a:off x="6730815" y="1643829"/>
            <a:ext cx="2148538" cy="269266"/>
          </a:xfrm>
        </p:spPr>
        <p:txBody>
          <a:bodyPr>
            <a:noAutofit/>
          </a:bodyPr>
          <a:lstStyle>
            <a:lvl1pPr marL="0" indent="0">
              <a:buNone/>
              <a:defRPr sz="1050"/>
            </a:lvl1pPr>
            <a:lvl2pPr marL="608881" indent="0">
              <a:buNone/>
              <a:defRPr sz="700"/>
            </a:lvl2pPr>
            <a:lvl3pPr marL="1217762" indent="0">
              <a:buNone/>
              <a:defRPr sz="700"/>
            </a:lvl3pPr>
            <a:lvl4pPr marL="1826642" indent="0">
              <a:buNone/>
              <a:defRPr sz="700"/>
            </a:lvl4pPr>
            <a:lvl5pPr marL="2435523" indent="0">
              <a:buNone/>
              <a:defRPr sz="700"/>
            </a:lvl5pPr>
          </a:lstStyle>
          <a:p>
            <a:pPr lvl="0"/>
            <a:r>
              <a:rPr lang="en-US"/>
              <a:t>Click to edit Master text styles</a:t>
            </a:r>
          </a:p>
          <a:p>
            <a:pPr lvl="1"/>
            <a:r>
              <a:rPr lang="en-US"/>
              <a:t>l</a:t>
            </a:r>
          </a:p>
        </p:txBody>
      </p:sp>
      <p:sp>
        <p:nvSpPr>
          <p:cNvPr id="31" name="TextBox 30"/>
          <p:cNvSpPr txBox="1"/>
          <p:nvPr userDrawn="1"/>
        </p:nvSpPr>
        <p:spPr>
          <a:xfrm>
            <a:off x="6169777" y="803670"/>
            <a:ext cx="2889472" cy="297457"/>
          </a:xfrm>
          <a:prstGeom prst="rect">
            <a:avLst/>
          </a:prstGeom>
          <a:noFill/>
        </p:spPr>
        <p:txBody>
          <a:bodyPr wrap="square" lIns="50740" tIns="25370" rIns="50740" bIns="25370" rtlCol="0">
            <a:spAutoFit/>
          </a:bodyPr>
          <a:lstStyle/>
          <a:p>
            <a:r>
              <a:rPr lang="en-US" sz="1600" b="1" dirty="0">
                <a:solidFill>
                  <a:schemeClr val="tx2"/>
                </a:solidFill>
              </a:rPr>
              <a:t>This will help:</a:t>
            </a:r>
          </a:p>
        </p:txBody>
      </p:sp>
      <p:cxnSp>
        <p:nvCxnSpPr>
          <p:cNvPr id="32" name="Straight Connector 31"/>
          <p:cNvCxnSpPr/>
          <p:nvPr userDrawn="1"/>
        </p:nvCxnSpPr>
        <p:spPr>
          <a:xfrm>
            <a:off x="6083863" y="855674"/>
            <a:ext cx="0" cy="981221"/>
          </a:xfrm>
          <a:prstGeom prst="line">
            <a:avLst/>
          </a:prstGeom>
          <a:ln w="9525" cmpd="sng">
            <a:solidFill>
              <a:srgbClr val="8F9AA3"/>
            </a:solidFill>
            <a:prstDash val="sysDash"/>
          </a:ln>
          <a:effectLst/>
        </p:spPr>
        <p:style>
          <a:lnRef idx="1">
            <a:schemeClr val="accent4"/>
          </a:lnRef>
          <a:fillRef idx="0">
            <a:schemeClr val="accent4"/>
          </a:fillRef>
          <a:effectRef idx="0">
            <a:schemeClr val="accent4"/>
          </a:effectRef>
          <a:fontRef idx="minor">
            <a:schemeClr val="tx1"/>
          </a:fontRef>
        </p:style>
      </p:cxnSp>
      <p:sp>
        <p:nvSpPr>
          <p:cNvPr id="36" name="Content Placeholder 2"/>
          <p:cNvSpPr>
            <a:spLocks noGrp="1"/>
          </p:cNvSpPr>
          <p:nvPr>
            <p:ph idx="19"/>
          </p:nvPr>
        </p:nvSpPr>
        <p:spPr>
          <a:xfrm>
            <a:off x="4618159" y="6150988"/>
            <a:ext cx="4468227" cy="673917"/>
          </a:xfrm>
        </p:spPr>
        <p:txBody>
          <a:bodyPr>
            <a:noAutofit/>
          </a:bodyPr>
          <a:lstStyle>
            <a:lvl1pPr marL="0" indent="0">
              <a:buNone/>
              <a:defRPr sz="1600">
                <a:solidFill>
                  <a:srgbClr val="4D565E"/>
                </a:solidFill>
              </a:defRPr>
            </a:lvl1pPr>
            <a:lvl2pPr>
              <a:defRPr sz="1600" b="0">
                <a:solidFill>
                  <a:srgbClr val="4D565E"/>
                </a:solidFill>
              </a:defRPr>
            </a:lvl2pPr>
            <a:lvl3pPr>
              <a:defRPr sz="1600" b="0">
                <a:solidFill>
                  <a:srgbClr val="4D565E"/>
                </a:solidFill>
              </a:defRPr>
            </a:lvl3pPr>
            <a:lvl4pPr>
              <a:defRPr sz="2400" b="0">
                <a:solidFill>
                  <a:srgbClr val="4D565E"/>
                </a:solidFill>
              </a:defRPr>
            </a:lvl4pPr>
            <a:lvl5pPr>
              <a:defRPr sz="2400" b="0">
                <a:solidFill>
                  <a:srgbClr val="4D565E"/>
                </a:solidFill>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37" name="TextBox 36"/>
          <p:cNvSpPr txBox="1"/>
          <p:nvPr userDrawn="1"/>
        </p:nvSpPr>
        <p:spPr>
          <a:xfrm>
            <a:off x="4563259" y="5910733"/>
            <a:ext cx="4339929" cy="359012"/>
          </a:xfrm>
          <a:prstGeom prst="rect">
            <a:avLst/>
          </a:prstGeom>
          <a:noFill/>
        </p:spPr>
        <p:txBody>
          <a:bodyPr wrap="square" lIns="50740" tIns="25370" rIns="50740" bIns="25370" rtlCol="0">
            <a:spAutoFit/>
          </a:bodyPr>
          <a:lstStyle/>
          <a:p>
            <a:r>
              <a:rPr lang="en-US" sz="2000" b="1" dirty="0">
                <a:solidFill>
                  <a:schemeClr val="tx2"/>
                </a:solidFill>
              </a:rPr>
              <a:t>Relevant Standards</a:t>
            </a:r>
          </a:p>
        </p:txBody>
      </p:sp>
    </p:spTree>
    <p:extLst>
      <p:ext uri="{BB962C8B-B14F-4D97-AF65-F5344CB8AC3E}">
        <p14:creationId xmlns:p14="http://schemas.microsoft.com/office/powerpoint/2010/main" val="893379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470872"/>
          </a:xfrm>
          <a:prstGeom prst="rect">
            <a:avLst/>
          </a:prstGeom>
        </p:spPr>
        <p:txBody>
          <a:bodyPr vert="horz" lIns="91436" tIns="45718" rIns="91436" bIns="45718" rtlCol="0" anchor="b">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883567"/>
            <a:ext cx="8229600" cy="5242597"/>
          </a:xfrm>
          <a:prstGeom prst="rect">
            <a:avLst/>
          </a:prstGeom>
        </p:spPr>
        <p:txBody>
          <a:bodyPr vert="horz" lIns="91436" tIns="45718" rIns="91436" bIns="4571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p:nvPr userDrawn="1"/>
        </p:nvSpPr>
        <p:spPr>
          <a:xfrm>
            <a:off x="2" y="6419280"/>
            <a:ext cx="9144000" cy="457674"/>
          </a:xfrm>
          <a:prstGeom prst="rect">
            <a:avLst/>
          </a:prstGeom>
          <a:solidFill>
            <a:srgbClr val="3281B0"/>
          </a:solidFill>
          <a:ln>
            <a:solidFill>
              <a:srgbClr val="3281B0"/>
            </a:solidFill>
          </a:ln>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a:solidFill>
                <a:srgbClr val="3281B0"/>
              </a:solidFill>
            </a:endParaRPr>
          </a:p>
        </p:txBody>
      </p:sp>
      <p:pic>
        <p:nvPicPr>
          <p:cNvPr id="11" name="Picture 10" descr="CCD-PPT-Footer-Logo-copy.png"/>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6798445" y="6557324"/>
            <a:ext cx="2258568" cy="250952"/>
          </a:xfrm>
          <a:prstGeom prst="rect">
            <a:avLst/>
          </a:prstGeom>
        </p:spPr>
      </p:pic>
      <p:sp>
        <p:nvSpPr>
          <p:cNvPr id="5" name="TextBox 4"/>
          <p:cNvSpPr txBox="1"/>
          <p:nvPr userDrawn="1"/>
        </p:nvSpPr>
        <p:spPr>
          <a:xfrm>
            <a:off x="133455" y="6474488"/>
            <a:ext cx="5948259" cy="369332"/>
          </a:xfrm>
          <a:prstGeom prst="rect">
            <a:avLst/>
          </a:prstGeom>
          <a:noFill/>
        </p:spPr>
        <p:txBody>
          <a:bodyPr wrap="square" rtlCol="0">
            <a:spAutoFit/>
          </a:bodyPr>
          <a:lstStyle/>
          <a:p>
            <a:pPr marL="0" marR="0" indent="0" algn="l" defTabSz="457181" rtl="0" eaLnBrk="1" fontAlgn="auto" latinLnBrk="0" hangingPunct="1">
              <a:lnSpc>
                <a:spcPct val="100000"/>
              </a:lnSpc>
              <a:spcBef>
                <a:spcPts val="0"/>
              </a:spcBef>
              <a:spcAft>
                <a:spcPts val="0"/>
              </a:spcAft>
              <a:buClrTx/>
              <a:buSzTx/>
              <a:buFontTx/>
              <a:buNone/>
              <a:tabLst/>
              <a:defRPr/>
            </a:pPr>
            <a:fld id="{DB6B04E4-F3AF-7541-8E23-F4DA9CC35BF9}" type="slidenum">
              <a:rPr>
                <a:solidFill>
                  <a:schemeClr val="bg1"/>
                </a:solidFill>
              </a:rPr>
              <a:t>‹#›</a:t>
            </a:fld>
            <a:r>
              <a:rPr lang="en-US" sz="1400">
                <a:solidFill>
                  <a:schemeClr val="bg1">
                    <a:lumMod val="95000"/>
                  </a:schemeClr>
                </a:solidFill>
              </a:rPr>
              <a:t> | Notes from NIST Usability and Accessibility</a:t>
            </a:r>
            <a:r>
              <a:rPr lang="en-US" sz="1400" baseline="0">
                <a:solidFill>
                  <a:schemeClr val="bg1">
                    <a:lumMod val="95000"/>
                  </a:schemeClr>
                </a:solidFill>
              </a:rPr>
              <a:t> </a:t>
            </a:r>
            <a:r>
              <a:rPr lang="en-US" sz="1400">
                <a:solidFill>
                  <a:schemeClr val="bg1">
                    <a:lumMod val="95000"/>
                  </a:schemeClr>
                </a:solidFill>
              </a:rPr>
              <a:t>Roadmap  Workshop</a:t>
            </a:r>
          </a:p>
        </p:txBody>
      </p:sp>
    </p:spTree>
    <p:extLst>
      <p:ext uri="{BB962C8B-B14F-4D97-AF65-F5344CB8AC3E}">
        <p14:creationId xmlns:p14="http://schemas.microsoft.com/office/powerpoint/2010/main" val="277606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4" r:id="rId4"/>
    <p:sldLayoutId id="2147483655" r:id="rId5"/>
    <p:sldLayoutId id="2147483652" r:id="rId6"/>
    <p:sldLayoutId id="2147483660" r:id="rId7"/>
    <p:sldLayoutId id="2147483662" r:id="rId8"/>
  </p:sldLayoutIdLst>
  <p:txStyles>
    <p:titleStyle>
      <a:lvl1pPr algn="l" defTabSz="457181" rtl="0" eaLnBrk="1" latinLnBrk="0" hangingPunct="1">
        <a:spcBef>
          <a:spcPct val="0"/>
        </a:spcBef>
        <a:buNone/>
        <a:defRPr sz="2400" b="1" i="0" kern="1200">
          <a:solidFill>
            <a:srgbClr val="4D565E"/>
          </a:solidFill>
          <a:latin typeface="Helvetica Neue"/>
          <a:ea typeface="+mj-ea"/>
          <a:cs typeface="Helvetica Neue"/>
        </a:defRPr>
      </a:lvl1pPr>
    </p:titleStyle>
    <p:bodyStyle>
      <a:lvl1pPr marL="342886" indent="-342886" algn="l" defTabSz="457181" rtl="0" eaLnBrk="1" latinLnBrk="0" hangingPunct="1">
        <a:lnSpc>
          <a:spcPct val="114000"/>
        </a:lnSpc>
        <a:spcBef>
          <a:spcPct val="20000"/>
        </a:spcBef>
        <a:buFont typeface="Wingdings" charset="2"/>
        <a:buChar char="§"/>
        <a:defRPr sz="1600" b="0" i="0" kern="1200" baseline="0">
          <a:solidFill>
            <a:srgbClr val="4D565E"/>
          </a:solidFill>
          <a:latin typeface="Helvetica Neue"/>
          <a:ea typeface="+mn-ea"/>
          <a:cs typeface="Helvetica Neue"/>
        </a:defRPr>
      </a:lvl1pPr>
      <a:lvl2pPr marL="742920" indent="-285738" algn="l" defTabSz="457181" rtl="0" eaLnBrk="1" latinLnBrk="0" hangingPunct="1">
        <a:spcBef>
          <a:spcPct val="20000"/>
        </a:spcBef>
        <a:buFont typeface="Wingdings" charset="2"/>
        <a:buChar char="§"/>
        <a:defRPr sz="1200" b="0" i="0" kern="1200">
          <a:solidFill>
            <a:srgbClr val="4D565E"/>
          </a:solidFill>
          <a:latin typeface="Helvetica Neue"/>
          <a:ea typeface="+mn-ea"/>
          <a:cs typeface="Helvetica Neue"/>
        </a:defRPr>
      </a:lvl2pPr>
      <a:lvl3pPr marL="1142954" indent="-228591" algn="l" defTabSz="457181" rtl="0" eaLnBrk="1" latinLnBrk="0" hangingPunct="1">
        <a:spcBef>
          <a:spcPct val="20000"/>
        </a:spcBef>
        <a:buFont typeface="Wingdings" charset="2"/>
        <a:buChar char="§"/>
        <a:defRPr sz="1200" b="0" i="0" kern="1200">
          <a:solidFill>
            <a:srgbClr val="4D565E"/>
          </a:solidFill>
          <a:latin typeface="Helvetica Neue"/>
          <a:ea typeface="+mn-ea"/>
          <a:cs typeface="Helvetica Neue"/>
        </a:defRPr>
      </a:lvl3pPr>
      <a:lvl4pPr marL="1600135" indent="-228591" algn="l" defTabSz="457181" rtl="0" eaLnBrk="1" latinLnBrk="0" hangingPunct="1">
        <a:spcBef>
          <a:spcPct val="20000"/>
        </a:spcBef>
        <a:buFont typeface="Wingdings" charset="2"/>
        <a:buChar char="§"/>
        <a:defRPr sz="1200" b="0" i="0" kern="1200">
          <a:solidFill>
            <a:srgbClr val="4D565E"/>
          </a:solidFill>
          <a:latin typeface="Helvetica Neue"/>
          <a:ea typeface="+mn-ea"/>
          <a:cs typeface="Helvetica Neue"/>
        </a:defRPr>
      </a:lvl4pPr>
      <a:lvl5pPr marL="2057316" indent="-228591" algn="l" defTabSz="457181" rtl="0" eaLnBrk="1" latinLnBrk="0" hangingPunct="1">
        <a:spcBef>
          <a:spcPct val="20000"/>
        </a:spcBef>
        <a:buFont typeface="Wingdings" charset="2"/>
        <a:buChar char="§"/>
        <a:defRPr sz="1200" b="0" i="0" kern="1200">
          <a:solidFill>
            <a:srgbClr val="4D565E"/>
          </a:solidFill>
          <a:latin typeface="Helvetica Neue"/>
          <a:ea typeface="+mn-ea"/>
          <a:cs typeface="Helvetica Neue"/>
        </a:defRPr>
      </a:lvl5pPr>
      <a:lvl6pPr marL="2514498" indent="-228591" algn="l" defTabSz="457181" rtl="0" eaLnBrk="1" latinLnBrk="0" hangingPunct="1">
        <a:spcBef>
          <a:spcPct val="20000"/>
        </a:spcBef>
        <a:buFont typeface="Arial"/>
        <a:buChar char="•"/>
        <a:defRPr sz="2000" kern="1200">
          <a:solidFill>
            <a:schemeClr val="tx1"/>
          </a:solidFill>
          <a:latin typeface="+mn-lt"/>
          <a:ea typeface="+mn-ea"/>
          <a:cs typeface="+mn-cs"/>
        </a:defRPr>
      </a:lvl6pPr>
      <a:lvl7pPr marL="2971679" indent="-228591" algn="l" defTabSz="457181" rtl="0" eaLnBrk="1" latinLnBrk="0" hangingPunct="1">
        <a:spcBef>
          <a:spcPct val="20000"/>
        </a:spcBef>
        <a:buFont typeface="Arial"/>
        <a:buChar char="•"/>
        <a:defRPr sz="2000" kern="1200">
          <a:solidFill>
            <a:schemeClr val="tx1"/>
          </a:solidFill>
          <a:latin typeface="+mn-lt"/>
          <a:ea typeface="+mn-ea"/>
          <a:cs typeface="+mn-cs"/>
        </a:defRPr>
      </a:lvl7pPr>
      <a:lvl8pPr marL="3428860" indent="-228591" algn="l" defTabSz="457181" rtl="0" eaLnBrk="1" latinLnBrk="0" hangingPunct="1">
        <a:spcBef>
          <a:spcPct val="20000"/>
        </a:spcBef>
        <a:buFont typeface="Arial"/>
        <a:buChar char="•"/>
        <a:defRPr sz="2000" kern="1200">
          <a:solidFill>
            <a:schemeClr val="tx1"/>
          </a:solidFill>
          <a:latin typeface="+mn-lt"/>
          <a:ea typeface="+mn-ea"/>
          <a:cs typeface="+mn-cs"/>
        </a:defRPr>
      </a:lvl8pPr>
      <a:lvl9pPr marL="3886042" indent="-228591" algn="l" defTabSz="457181"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1" rtl="0" eaLnBrk="1" latinLnBrk="0" hangingPunct="1">
        <a:defRPr sz="1800" kern="1200">
          <a:solidFill>
            <a:schemeClr val="tx1"/>
          </a:solidFill>
          <a:latin typeface="+mn-lt"/>
          <a:ea typeface="+mn-ea"/>
          <a:cs typeface="+mn-cs"/>
        </a:defRPr>
      </a:lvl1pPr>
      <a:lvl2pPr marL="457181" algn="l" defTabSz="457181" rtl="0" eaLnBrk="1" latinLnBrk="0" hangingPunct="1">
        <a:defRPr sz="1800" kern="1200">
          <a:solidFill>
            <a:schemeClr val="tx1"/>
          </a:solidFill>
          <a:latin typeface="+mn-lt"/>
          <a:ea typeface="+mn-ea"/>
          <a:cs typeface="+mn-cs"/>
        </a:defRPr>
      </a:lvl2pPr>
      <a:lvl3pPr marL="914363" algn="l" defTabSz="457181" rtl="0" eaLnBrk="1" latinLnBrk="0" hangingPunct="1">
        <a:defRPr sz="1800" kern="1200">
          <a:solidFill>
            <a:schemeClr val="tx1"/>
          </a:solidFill>
          <a:latin typeface="+mn-lt"/>
          <a:ea typeface="+mn-ea"/>
          <a:cs typeface="+mn-cs"/>
        </a:defRPr>
      </a:lvl3pPr>
      <a:lvl4pPr marL="1371544" algn="l" defTabSz="457181" rtl="0" eaLnBrk="1" latinLnBrk="0" hangingPunct="1">
        <a:defRPr sz="1800" kern="1200">
          <a:solidFill>
            <a:schemeClr val="tx1"/>
          </a:solidFill>
          <a:latin typeface="+mn-lt"/>
          <a:ea typeface="+mn-ea"/>
          <a:cs typeface="+mn-cs"/>
        </a:defRPr>
      </a:lvl4pPr>
      <a:lvl5pPr marL="1828726" algn="l" defTabSz="457181" rtl="0" eaLnBrk="1" latinLnBrk="0" hangingPunct="1">
        <a:defRPr sz="1800" kern="1200">
          <a:solidFill>
            <a:schemeClr val="tx1"/>
          </a:solidFill>
          <a:latin typeface="+mn-lt"/>
          <a:ea typeface="+mn-ea"/>
          <a:cs typeface="+mn-cs"/>
        </a:defRPr>
      </a:lvl5pPr>
      <a:lvl6pPr marL="2285907" algn="l" defTabSz="457181" rtl="0" eaLnBrk="1" latinLnBrk="0" hangingPunct="1">
        <a:defRPr sz="1800" kern="1200">
          <a:solidFill>
            <a:schemeClr val="tx1"/>
          </a:solidFill>
          <a:latin typeface="+mn-lt"/>
          <a:ea typeface="+mn-ea"/>
          <a:cs typeface="+mn-cs"/>
        </a:defRPr>
      </a:lvl6pPr>
      <a:lvl7pPr marL="2743088" algn="l" defTabSz="457181" rtl="0" eaLnBrk="1" latinLnBrk="0" hangingPunct="1">
        <a:defRPr sz="1800" kern="1200">
          <a:solidFill>
            <a:schemeClr val="tx1"/>
          </a:solidFill>
          <a:latin typeface="+mn-lt"/>
          <a:ea typeface="+mn-ea"/>
          <a:cs typeface="+mn-cs"/>
        </a:defRPr>
      </a:lvl7pPr>
      <a:lvl8pPr marL="3200270" algn="l" defTabSz="457181" rtl="0" eaLnBrk="1" latinLnBrk="0" hangingPunct="1">
        <a:defRPr sz="1800" kern="1200">
          <a:solidFill>
            <a:schemeClr val="tx1"/>
          </a:solidFill>
          <a:latin typeface="+mn-lt"/>
          <a:ea typeface="+mn-ea"/>
          <a:cs typeface="+mn-cs"/>
        </a:defRPr>
      </a:lvl8pPr>
      <a:lvl9pPr marL="3657451" algn="l" defTabSz="45718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t>Usability &amp; accessibility of </a:t>
            </a:r>
            <a:br>
              <a:rPr lang="en-US"/>
            </a:br>
            <a:r>
              <a:rPr lang="en-US"/>
              <a:t>next generation elections</a:t>
            </a:r>
            <a:br>
              <a:rPr lang="en-US"/>
            </a:br>
            <a:r>
              <a:rPr lang="en-US" sz="5400"/>
              <a:t>NIST Roadmap</a:t>
            </a:r>
          </a:p>
        </p:txBody>
      </p:sp>
      <p:sp>
        <p:nvSpPr>
          <p:cNvPr id="5" name="Subtitle 4"/>
          <p:cNvSpPr>
            <a:spLocks noGrp="1"/>
          </p:cNvSpPr>
          <p:nvPr>
            <p:ph type="subTitle" idx="1"/>
          </p:nvPr>
        </p:nvSpPr>
        <p:spPr>
          <a:xfrm>
            <a:off x="685800" y="3677503"/>
            <a:ext cx="7772400" cy="3017576"/>
          </a:xfrm>
        </p:spPr>
        <p:txBody>
          <a:bodyPr/>
          <a:lstStyle/>
          <a:p>
            <a:r>
              <a:rPr lang="en-US" dirty="0"/>
              <a:t>Notes from the January 9, 2015 workshop</a:t>
            </a:r>
          </a:p>
          <a:p>
            <a:pPr>
              <a:lnSpc>
                <a:spcPct val="90000"/>
              </a:lnSpc>
            </a:pPr>
            <a:endParaRPr lang="en-US" sz="1600" dirty="0"/>
          </a:p>
          <a:p>
            <a:pPr>
              <a:lnSpc>
                <a:spcPct val="90000"/>
              </a:lnSpc>
            </a:pPr>
            <a:r>
              <a:rPr lang="en-US" sz="1600" dirty="0"/>
              <a:t>Whitney Quesenbery</a:t>
            </a:r>
          </a:p>
          <a:p>
            <a:pPr>
              <a:lnSpc>
                <a:spcPct val="90000"/>
              </a:lnSpc>
            </a:pPr>
            <a:r>
              <a:rPr lang="en-US" sz="1600" dirty="0"/>
              <a:t>Center for Civic Design</a:t>
            </a:r>
            <a:br>
              <a:rPr lang="en-US" sz="1600" dirty="0"/>
            </a:br>
            <a:endParaRPr lang="en-US" sz="1600" dirty="0"/>
          </a:p>
          <a:p>
            <a:pPr>
              <a:lnSpc>
                <a:spcPct val="90000"/>
              </a:lnSpc>
            </a:pPr>
            <a:r>
              <a:rPr lang="en-US" sz="1600" dirty="0"/>
              <a:t>Kathryn Summers and graduate students</a:t>
            </a:r>
            <a:br>
              <a:rPr lang="en-US" sz="1600" dirty="0"/>
            </a:br>
            <a:r>
              <a:rPr lang="en-US" sz="1600" dirty="0"/>
              <a:t>University of Baltimore</a:t>
            </a:r>
          </a:p>
          <a:p>
            <a:pPr>
              <a:lnSpc>
                <a:spcPct val="90000"/>
              </a:lnSpc>
            </a:pPr>
            <a:endParaRPr lang="en-US" sz="1600" dirty="0"/>
          </a:p>
          <a:p>
            <a:r>
              <a:rPr lang="en-US" sz="1600" dirty="0"/>
              <a:t>Sharon Laskowski and </a:t>
            </a:r>
            <a:r>
              <a:rPr lang="en-US" sz="1600" dirty="0" err="1"/>
              <a:t>Shaneé</a:t>
            </a:r>
            <a:r>
              <a:rPr lang="en-US" sz="1600" dirty="0"/>
              <a:t> Dawkins</a:t>
            </a:r>
            <a:br>
              <a:rPr lang="en-US" sz="1600" dirty="0"/>
            </a:br>
            <a:r>
              <a:rPr lang="en-US" sz="1600" dirty="0"/>
              <a:t>NIST</a:t>
            </a:r>
          </a:p>
        </p:txBody>
      </p:sp>
    </p:spTree>
    <p:extLst>
      <p:ext uri="{BB962C8B-B14F-4D97-AF65-F5344CB8AC3E}">
        <p14:creationId xmlns:p14="http://schemas.microsoft.com/office/powerpoint/2010/main" val="989579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Workshop participants</a:t>
            </a:r>
          </a:p>
        </p:txBody>
      </p:sp>
      <p:sp>
        <p:nvSpPr>
          <p:cNvPr id="4" name="Content Placeholder 3" descr="List of particpants"/>
          <p:cNvSpPr>
            <a:spLocks noGrp="1"/>
          </p:cNvSpPr>
          <p:nvPr>
            <p:ph idx="1"/>
          </p:nvPr>
        </p:nvSpPr>
        <p:spPr/>
        <p:txBody>
          <a:bodyPr>
            <a:noAutofit/>
          </a:bodyPr>
          <a:lstStyle/>
          <a:p>
            <a:r>
              <a:rPr lang="en-US" sz="1400" dirty="0"/>
              <a:t>Paul Aumayr, Maryland Department of Elections</a:t>
            </a:r>
          </a:p>
          <a:p>
            <a:r>
              <a:rPr lang="en-US" sz="1400" dirty="0"/>
              <a:t>Juan Gilbert, University of Florida</a:t>
            </a:r>
          </a:p>
          <a:p>
            <a:r>
              <a:rPr lang="en-US" sz="1400" dirty="0"/>
              <a:t>Dan Gillette, Gillette Design</a:t>
            </a:r>
          </a:p>
          <a:p>
            <a:r>
              <a:rPr lang="en-US" sz="1400" dirty="0"/>
              <a:t>Diane Golden, ATAP</a:t>
            </a:r>
          </a:p>
          <a:p>
            <a:r>
              <a:rPr lang="en-US" sz="1400" dirty="0"/>
              <a:t>Keith Instone, OVF E2E VIV Project</a:t>
            </a:r>
          </a:p>
          <a:p>
            <a:r>
              <a:rPr lang="en-US" sz="1400" dirty="0"/>
              <a:t>Ed Israelski, AbbVie</a:t>
            </a:r>
          </a:p>
          <a:p>
            <a:r>
              <a:rPr lang="en-US" sz="1400" dirty="0"/>
              <a:t>Jonathan Lazar, Towson University</a:t>
            </a:r>
          </a:p>
          <a:p>
            <a:r>
              <a:rPr lang="en-US" sz="1400" dirty="0"/>
              <a:t>Shari Little, ES&amp;S</a:t>
            </a:r>
          </a:p>
          <a:p>
            <a:r>
              <a:rPr lang="en-US" sz="1400" dirty="0"/>
              <a:t>Ryan Macias, California O</a:t>
            </a:r>
            <a:r>
              <a:rPr lang="en-US" sz="1400"/>
              <a:t>ffice of Voting Systems Technology Assessment </a:t>
            </a:r>
            <a:endParaRPr lang="en-US" sz="1400" dirty="0"/>
          </a:p>
          <a:p>
            <a:r>
              <a:rPr lang="en-US" sz="1400" dirty="0"/>
              <a:t>Greg McGrew, Assistive Technology Partners</a:t>
            </a:r>
          </a:p>
          <a:p>
            <a:r>
              <a:rPr lang="en-US" sz="1400" dirty="0"/>
              <a:t>Jessica Myers, EAC</a:t>
            </a:r>
          </a:p>
          <a:p>
            <a:r>
              <a:rPr lang="en-US" sz="1400" dirty="0"/>
              <a:t>Brian Newby, Election Commissioner, Johnson County, Kansas</a:t>
            </a:r>
          </a:p>
          <a:p>
            <a:r>
              <a:rPr lang="en-US" sz="1400" dirty="0"/>
              <a:t>Jim Tobias, Inclusive Design/Raising the Floor</a:t>
            </a:r>
          </a:p>
          <a:p>
            <a:endParaRPr lang="en-US" sz="1400" dirty="0"/>
          </a:p>
          <a:p>
            <a:r>
              <a:rPr lang="en-US" sz="1400" dirty="0"/>
              <a:t>Emily Rhodes, University of Baltimore</a:t>
            </a:r>
          </a:p>
          <a:p>
            <a:r>
              <a:rPr lang="en-US" sz="1400" dirty="0"/>
              <a:t>Caitlin </a:t>
            </a:r>
            <a:r>
              <a:rPr lang="en-US" sz="1400" dirty="0" err="1"/>
              <a:t>Rinn, </a:t>
            </a:r>
            <a:r>
              <a:rPr lang="en-US" sz="1400" dirty="0"/>
              <a:t>University of Baltimore</a:t>
            </a:r>
          </a:p>
          <a:p>
            <a:r>
              <a:rPr lang="en-US" sz="1400" dirty="0"/>
              <a:t>Joel Stevenson, University of Baltimore</a:t>
            </a:r>
          </a:p>
          <a:p>
            <a:pPr marL="0" indent="0">
              <a:buNone/>
            </a:pPr>
            <a:endParaRPr lang="en-US" sz="1400" dirty="0"/>
          </a:p>
          <a:p>
            <a:pPr lvl="1"/>
            <a:endParaRPr lang="en-US" sz="1400" dirty="0"/>
          </a:p>
        </p:txBody>
      </p:sp>
    </p:spTree>
    <p:extLst>
      <p:ext uri="{BB962C8B-B14F-4D97-AF65-F5344CB8AC3E}">
        <p14:creationId xmlns:p14="http://schemas.microsoft.com/office/powerpoint/2010/main" val="3280636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Structure of the day</a:t>
            </a:r>
          </a:p>
        </p:txBody>
      </p:sp>
      <p:sp>
        <p:nvSpPr>
          <p:cNvPr id="3" name="Content Placeholder 2"/>
          <p:cNvSpPr>
            <a:spLocks noGrp="1"/>
          </p:cNvSpPr>
          <p:nvPr>
            <p:ph idx="1"/>
          </p:nvPr>
        </p:nvSpPr>
        <p:spPr>
          <a:xfrm>
            <a:off x="2739309" y="1133142"/>
            <a:ext cx="5947492" cy="4766033"/>
          </a:xfrm>
        </p:spPr>
        <p:txBody>
          <a:bodyPr/>
          <a:lstStyle/>
          <a:p>
            <a:r>
              <a:rPr lang="en-US" dirty="0"/>
              <a:t>Introductions and goals for the workshop</a:t>
            </a:r>
          </a:p>
          <a:p>
            <a:endParaRPr lang="en-US" dirty="0"/>
          </a:p>
          <a:p>
            <a:r>
              <a:rPr lang="en-US" dirty="0"/>
              <a:t>Recap of work to date</a:t>
            </a:r>
          </a:p>
          <a:p>
            <a:endParaRPr lang="en-US" dirty="0"/>
          </a:p>
          <a:p>
            <a:r>
              <a:rPr lang="en-US" dirty="0"/>
              <a:t>Breakout topics: session 1</a:t>
            </a:r>
          </a:p>
          <a:p>
            <a:endParaRPr lang="en-US" dirty="0"/>
          </a:p>
          <a:p>
            <a:r>
              <a:rPr lang="en-US" dirty="0"/>
              <a:t>Lunch talk on human factors in the FDA project</a:t>
            </a:r>
          </a:p>
          <a:p>
            <a:pPr marL="0" indent="0">
              <a:buNone/>
            </a:pPr>
            <a:endParaRPr lang="en-US" dirty="0"/>
          </a:p>
          <a:p>
            <a:r>
              <a:rPr lang="en-US" dirty="0"/>
              <a:t>Breakout topics: sessions 2 and 3</a:t>
            </a:r>
          </a:p>
          <a:p>
            <a:endParaRPr lang="en-US" dirty="0"/>
          </a:p>
          <a:p>
            <a:r>
              <a:rPr lang="en-US" dirty="0"/>
              <a:t>Readouts and discussion</a:t>
            </a:r>
          </a:p>
          <a:p>
            <a:pPr marL="0" indent="0">
              <a:buNone/>
            </a:pPr>
            <a:endParaRPr lang="en-US" dirty="0"/>
          </a:p>
        </p:txBody>
      </p:sp>
    </p:spTree>
    <p:extLst>
      <p:ext uri="{BB962C8B-B14F-4D97-AF65-F5344CB8AC3E}">
        <p14:creationId xmlns:p14="http://schemas.microsoft.com/office/powerpoint/2010/main" val="411207322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issues must the roadmap address</a:t>
            </a:r>
          </a:p>
        </p:txBody>
      </p:sp>
      <p:sp>
        <p:nvSpPr>
          <p:cNvPr id="4" name="Content Placeholder 3"/>
          <p:cNvSpPr>
            <a:spLocks noGrp="1"/>
          </p:cNvSpPr>
          <p:nvPr>
            <p:ph sz="half" idx="1"/>
          </p:nvPr>
        </p:nvSpPr>
        <p:spPr>
          <a:xfrm>
            <a:off x="457200" y="1905119"/>
            <a:ext cx="4038600" cy="4338029"/>
          </a:xfrm>
        </p:spPr>
        <p:txBody>
          <a:bodyPr/>
          <a:lstStyle/>
          <a:p>
            <a:pPr marL="0" indent="0">
              <a:buNone/>
            </a:pPr>
            <a:r>
              <a:rPr lang="en-US" b="1"/>
              <a:t>Better understanding of voters and their needs</a:t>
            </a:r>
          </a:p>
          <a:p>
            <a:r>
              <a:rPr lang="en-US"/>
              <a:t>Think broadly about voters and their abilities</a:t>
            </a:r>
          </a:p>
          <a:p>
            <a:r>
              <a:rPr lang="en-US"/>
              <a:t>Having to relearn voting systems every few years is difficult for people with cognitive disabilities</a:t>
            </a:r>
          </a:p>
          <a:p>
            <a:r>
              <a:rPr lang="en-US"/>
              <a:t>Make paper ballots fully accessible</a:t>
            </a:r>
          </a:p>
          <a:p>
            <a:r>
              <a:rPr lang="en-US"/>
              <a:t>Involve more individuals with disabilities as poll workers</a:t>
            </a:r>
          </a:p>
          <a:p>
            <a:endParaRPr lang="en-US"/>
          </a:p>
        </p:txBody>
      </p:sp>
      <p:sp>
        <p:nvSpPr>
          <p:cNvPr id="5" name="Content Placeholder 4"/>
          <p:cNvSpPr>
            <a:spLocks noGrp="1"/>
          </p:cNvSpPr>
          <p:nvPr>
            <p:ph sz="half" idx="2"/>
          </p:nvPr>
        </p:nvSpPr>
        <p:spPr>
          <a:xfrm>
            <a:off x="4648199" y="1905119"/>
            <a:ext cx="4495801" cy="4338029"/>
          </a:xfrm>
        </p:spPr>
        <p:txBody>
          <a:bodyPr/>
          <a:lstStyle/>
          <a:p>
            <a:pPr marL="0" indent="0">
              <a:buNone/>
            </a:pPr>
            <a:r>
              <a:rPr lang="en-US" b="1"/>
              <a:t>Thinking about the voting experience</a:t>
            </a:r>
          </a:p>
          <a:p>
            <a:r>
              <a:rPr lang="en-US"/>
              <a:t>How should voting be similar to and different from everyday processes</a:t>
            </a:r>
          </a:p>
          <a:p>
            <a:r>
              <a:rPr lang="en-US"/>
              <a:t>Making voting delightful</a:t>
            </a:r>
          </a:p>
          <a:p>
            <a:r>
              <a:rPr lang="en-US"/>
              <a:t>Universal design: one system for all voters</a:t>
            </a:r>
          </a:p>
          <a:p>
            <a:endParaRPr lang="en-US"/>
          </a:p>
          <a:p>
            <a:pPr marL="0" indent="0">
              <a:buNone/>
            </a:pPr>
            <a:r>
              <a:rPr lang="en-US" b="1"/>
              <a:t>Access to elections</a:t>
            </a:r>
          </a:p>
          <a:p>
            <a:r>
              <a:rPr lang="en-US"/>
              <a:t>How to engage voters</a:t>
            </a:r>
          </a:p>
          <a:p>
            <a:r>
              <a:rPr lang="en-US"/>
              <a:t>Access to voter education</a:t>
            </a:r>
          </a:p>
          <a:p>
            <a:r>
              <a:rPr lang="en-US"/>
              <a:t>Voting from anywhere</a:t>
            </a:r>
          </a:p>
          <a:p>
            <a:r>
              <a:rPr lang="en-US"/>
              <a:t>Personalization and socialization of voting</a:t>
            </a:r>
          </a:p>
          <a:p>
            <a:r>
              <a:rPr lang="en-US"/>
              <a:t>Guidelines for novel interactions with voting systems</a:t>
            </a:r>
          </a:p>
          <a:p>
            <a:pPr marL="0" indent="0" algn="r">
              <a:buNone/>
            </a:pPr>
            <a:r>
              <a:rPr lang="en-US"/>
              <a:t>Continued</a:t>
            </a:r>
          </a:p>
          <a:p>
            <a:endParaRPr lang="en-US"/>
          </a:p>
          <a:p>
            <a:endParaRPr lang="en-US"/>
          </a:p>
          <a:p>
            <a:endParaRPr lang="en-US"/>
          </a:p>
          <a:p>
            <a:endParaRPr lang="en-US"/>
          </a:p>
          <a:p>
            <a:endParaRPr lang="en-US"/>
          </a:p>
          <a:p>
            <a:endParaRPr lang="en-US"/>
          </a:p>
        </p:txBody>
      </p:sp>
      <p:sp>
        <p:nvSpPr>
          <p:cNvPr id="9" name="TextBox 8"/>
          <p:cNvSpPr txBox="1"/>
          <p:nvPr/>
        </p:nvSpPr>
        <p:spPr>
          <a:xfrm>
            <a:off x="457200" y="852288"/>
            <a:ext cx="8229600" cy="646331"/>
          </a:xfrm>
          <a:prstGeom prst="rect">
            <a:avLst/>
          </a:prstGeom>
          <a:noFill/>
        </p:spPr>
        <p:txBody>
          <a:bodyPr wrap="square" rtlCol="0">
            <a:spAutoFit/>
          </a:bodyPr>
          <a:lstStyle/>
          <a:p>
            <a:r>
              <a:rPr lang="en-US">
                <a:solidFill>
                  <a:srgbClr val="4D565E"/>
                </a:solidFill>
                <a:latin typeface="Helvetica Neue"/>
                <a:cs typeface="Helvetica Neue"/>
              </a:rPr>
              <a:t>We started the day by asking everyone to name one top priority for improving the usability and accessibility of future elections. They said: </a:t>
            </a:r>
          </a:p>
        </p:txBody>
      </p:sp>
    </p:spTree>
    <p:extLst>
      <p:ext uri="{BB962C8B-B14F-4D97-AF65-F5344CB8AC3E}">
        <p14:creationId xmlns:p14="http://schemas.microsoft.com/office/powerpoint/2010/main" val="1909525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issues must the Roadmap address (2)</a:t>
            </a:r>
          </a:p>
        </p:txBody>
      </p:sp>
      <p:sp>
        <p:nvSpPr>
          <p:cNvPr id="3" name="Content Placeholder 2"/>
          <p:cNvSpPr>
            <a:spLocks noGrp="1"/>
          </p:cNvSpPr>
          <p:nvPr>
            <p:ph sz="half" idx="1"/>
          </p:nvPr>
        </p:nvSpPr>
        <p:spPr/>
        <p:txBody>
          <a:bodyPr/>
          <a:lstStyle/>
          <a:p>
            <a:pPr marL="0" indent="0">
              <a:buNone/>
            </a:pPr>
            <a:r>
              <a:rPr lang="en-US" b="1"/>
              <a:t>Possible changes in the guidance, standards, and certification process</a:t>
            </a:r>
          </a:p>
          <a:p>
            <a:r>
              <a:rPr lang="en-US"/>
              <a:t>Standards must address usability, accessibility, and security together</a:t>
            </a:r>
          </a:p>
          <a:p>
            <a:r>
              <a:rPr lang="en-US"/>
              <a:t>Standards and the legislative process</a:t>
            </a:r>
          </a:p>
          <a:p>
            <a:r>
              <a:rPr lang="en-US"/>
              <a:t>Raising the level of usability knowledge and design for voting systems</a:t>
            </a:r>
          </a:p>
          <a:p>
            <a:r>
              <a:rPr lang="en-US"/>
              <a:t>Labs need better guidance and education concerning usability</a:t>
            </a:r>
          </a:p>
          <a:p>
            <a:r>
              <a:rPr lang="en-US"/>
              <a:t>Standards that keep up wth changes in technology</a:t>
            </a:r>
          </a:p>
        </p:txBody>
      </p:sp>
      <p:sp>
        <p:nvSpPr>
          <p:cNvPr id="4" name="Content Placeholder 3"/>
          <p:cNvSpPr>
            <a:spLocks noGrp="1"/>
          </p:cNvSpPr>
          <p:nvPr>
            <p:ph sz="half" idx="2"/>
          </p:nvPr>
        </p:nvSpPr>
        <p:spPr/>
        <p:txBody>
          <a:bodyPr/>
          <a:lstStyle/>
          <a:p>
            <a:pPr marL="0" indent="0">
              <a:buNone/>
            </a:pPr>
            <a:r>
              <a:rPr lang="en-US" b="1"/>
              <a:t>Possible changes in how systems are designed and tested</a:t>
            </a:r>
          </a:p>
          <a:p>
            <a:r>
              <a:rPr lang="en-US"/>
              <a:t>Design and test systems for at-risk voters</a:t>
            </a:r>
          </a:p>
          <a:p>
            <a:r>
              <a:rPr lang="en-US"/>
              <a:t>Test with the people who matter</a:t>
            </a:r>
          </a:p>
          <a:p>
            <a:r>
              <a:rPr lang="en-US"/>
              <a:t>Change regulations to support iterative testing</a:t>
            </a:r>
          </a:p>
          <a:p>
            <a:r>
              <a:rPr lang="en-US"/>
              <a:t>Access to real voting systems for researchers</a:t>
            </a:r>
          </a:p>
          <a:p>
            <a:r>
              <a:rPr lang="en-US"/>
              <a:t>Implementation and pilots in the real world. </a:t>
            </a:r>
          </a:p>
          <a:p>
            <a:endParaRPr lang="en-US"/>
          </a:p>
          <a:p>
            <a:endParaRPr lang="en-US"/>
          </a:p>
          <a:p>
            <a:endParaRPr lang="en-US"/>
          </a:p>
          <a:p>
            <a:endParaRPr lang="en-US"/>
          </a:p>
        </p:txBody>
      </p:sp>
    </p:spTree>
    <p:extLst>
      <p:ext uri="{BB962C8B-B14F-4D97-AF65-F5344CB8AC3E}">
        <p14:creationId xmlns:p14="http://schemas.microsoft.com/office/powerpoint/2010/main" val="661733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Breakout group topics</a:t>
            </a:r>
          </a:p>
        </p:txBody>
      </p:sp>
      <p:sp>
        <p:nvSpPr>
          <p:cNvPr id="3" name="Content Placeholder 2"/>
          <p:cNvSpPr>
            <a:spLocks noGrp="1"/>
          </p:cNvSpPr>
          <p:nvPr>
            <p:ph idx="1"/>
          </p:nvPr>
        </p:nvSpPr>
        <p:spPr/>
        <p:txBody>
          <a:bodyPr/>
          <a:lstStyle/>
          <a:p>
            <a:pPr marL="0" indent="0">
              <a:buNone/>
            </a:pPr>
            <a:r>
              <a:rPr lang="en-US" dirty="0"/>
              <a:t>There were three breakout group topics:</a:t>
            </a:r>
          </a:p>
          <a:p>
            <a:pPr marL="0" indent="0">
              <a:buNone/>
            </a:pPr>
            <a:endParaRPr lang="en-US" b="1" dirty="0"/>
          </a:p>
          <a:p>
            <a:pPr marL="395288" indent="0">
              <a:buNone/>
            </a:pPr>
            <a:r>
              <a:rPr lang="en-US" b="1" dirty="0"/>
              <a:t>How can the guidance and certification process be improved for better usability and accessibility?</a:t>
            </a:r>
          </a:p>
          <a:p>
            <a:pPr marL="395288" indent="0">
              <a:buNone/>
            </a:pPr>
            <a:endParaRPr lang="en-US" b="1" dirty="0"/>
          </a:p>
          <a:p>
            <a:pPr marL="395288" indent="0">
              <a:buNone/>
            </a:pPr>
            <a:r>
              <a:rPr lang="en-US" b="1" dirty="0"/>
              <a:t>How can we create guidance for the wide range of technologies in use in elections today?</a:t>
            </a:r>
          </a:p>
          <a:p>
            <a:pPr marL="395288" indent="0">
              <a:buNone/>
            </a:pPr>
            <a:endParaRPr lang="en-US" b="1" dirty="0"/>
          </a:p>
          <a:p>
            <a:pPr marL="395288" indent="0">
              <a:buNone/>
            </a:pPr>
            <a:r>
              <a:rPr lang="en-US" b="1" dirty="0"/>
              <a:t>What voter needs are not being met? How can we ensure equal access to voting options?</a:t>
            </a:r>
          </a:p>
          <a:p>
            <a:pPr marL="685784" lvl="1" indent="-285750"/>
            <a:endParaRPr lang="en-US" sz="1600" dirty="0"/>
          </a:p>
          <a:p>
            <a:pPr marL="0" indent="0">
              <a:buNone/>
            </a:pPr>
            <a:r>
              <a:rPr lang="en-US" dirty="0"/>
              <a:t>The groups rotated through the breakout topics during the first afternoon, working on objectives for the roadmap. </a:t>
            </a:r>
          </a:p>
          <a:p>
            <a:pPr marL="0" indent="0">
              <a:buNone/>
            </a:pPr>
            <a:r>
              <a:rPr lang="en-US" dirty="0"/>
              <a:t>They used voter personas, the voter journey map, their collective experience, and ideas from other domains as input for the discussions.</a:t>
            </a:r>
          </a:p>
          <a:p>
            <a:pPr marL="0" indent="0">
              <a:buNone/>
            </a:pPr>
            <a:endParaRPr lang="en-US" dirty="0"/>
          </a:p>
        </p:txBody>
      </p:sp>
    </p:spTree>
    <p:extLst>
      <p:ext uri="{BB962C8B-B14F-4D97-AF65-F5344CB8AC3E}">
        <p14:creationId xmlns:p14="http://schemas.microsoft.com/office/powerpoint/2010/main" val="49340723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Breakout topic worksheets</a:t>
            </a:r>
          </a:p>
        </p:txBody>
      </p:sp>
      <p:pic>
        <p:nvPicPr>
          <p:cNvPr id="4" name="Content Placeholder 3" descr="Image of the worksheet layout with the elements listed on this slide."/>
          <p:cNvPicPr>
            <a:picLocks noGrp="1" noChangeAspect="1"/>
          </p:cNvPicPr>
          <p:nvPr>
            <p:ph sz="half" idx="1"/>
          </p:nvPr>
        </p:nvPicPr>
        <p:blipFill>
          <a:blip r:embed="rId2"/>
          <a:srcRect t="-5733" b="-5733"/>
          <a:stretch>
            <a:fillRect/>
          </a:stretch>
        </p:blipFill>
        <p:spPr>
          <a:xfrm>
            <a:off x="4909657" y="424207"/>
            <a:ext cx="3979947" cy="5764675"/>
          </a:xfrm>
        </p:spPr>
        <p:style>
          <a:lnRef idx="2">
            <a:schemeClr val="dk1"/>
          </a:lnRef>
          <a:fillRef idx="1">
            <a:schemeClr val="lt1"/>
          </a:fillRef>
          <a:effectRef idx="0">
            <a:schemeClr val="dk1"/>
          </a:effectRef>
          <a:fontRef idx="minor">
            <a:schemeClr val="dk1"/>
          </a:fontRef>
        </p:style>
      </p:pic>
      <p:sp>
        <p:nvSpPr>
          <p:cNvPr id="5" name="Content Placeholder 4"/>
          <p:cNvSpPr>
            <a:spLocks noGrp="1"/>
          </p:cNvSpPr>
          <p:nvPr>
            <p:ph sz="half" idx="2"/>
          </p:nvPr>
        </p:nvSpPr>
        <p:spPr>
          <a:xfrm>
            <a:off x="457200" y="1662919"/>
            <a:ext cx="4038600" cy="4525963"/>
          </a:xfrm>
        </p:spPr>
        <p:txBody>
          <a:bodyPr>
            <a:normAutofit/>
          </a:bodyPr>
          <a:lstStyle/>
          <a:p>
            <a:pPr marL="0" indent="0">
              <a:buNone/>
            </a:pPr>
            <a:r>
              <a:rPr lang="en-US" sz="2000"/>
              <a:t>The breakout groups proposed and discussed objectives for the roadmap, identifying:</a:t>
            </a:r>
          </a:p>
          <a:p>
            <a:pPr marL="0" indent="0">
              <a:buNone/>
            </a:pPr>
            <a:endParaRPr lang="en-US" sz="2000"/>
          </a:p>
          <a:p>
            <a:r>
              <a:rPr lang="en-US" sz="1800"/>
              <a:t>Strengths: Benefits for voters</a:t>
            </a:r>
          </a:p>
          <a:p>
            <a:r>
              <a:rPr lang="en-US" sz="1800"/>
              <a:t>Weaknesses: Design Challenges</a:t>
            </a:r>
          </a:p>
          <a:p>
            <a:r>
              <a:rPr lang="en-US" sz="1800"/>
              <a:t>Opportunities: Election Process</a:t>
            </a:r>
          </a:p>
          <a:p>
            <a:r>
              <a:rPr lang="en-US" sz="1800"/>
              <a:t>Threats: Risks of Failure</a:t>
            </a:r>
          </a:p>
          <a:p>
            <a:r>
              <a:rPr lang="en-US" sz="1800"/>
              <a:t>Resources, research, related project and relevant standards</a:t>
            </a:r>
          </a:p>
          <a:p>
            <a:pPr marL="0" indent="0">
              <a:buNone/>
            </a:pPr>
            <a:endParaRPr lang="en-US" sz="2000"/>
          </a:p>
        </p:txBody>
      </p:sp>
    </p:spTree>
    <p:extLst>
      <p:ext uri="{BB962C8B-B14F-4D97-AF65-F5344CB8AC3E}">
        <p14:creationId xmlns:p14="http://schemas.microsoft.com/office/powerpoint/2010/main" val="809183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One set of requirements: give all voters the best possible accessibility</a:t>
            </a:r>
          </a:p>
        </p:txBody>
      </p:sp>
      <p:sp>
        <p:nvSpPr>
          <p:cNvPr id="3" name="TextBox 2"/>
          <p:cNvSpPr txBox="1"/>
          <p:nvPr/>
        </p:nvSpPr>
        <p:spPr>
          <a:xfrm rot="20415303">
            <a:off x="1771154" y="2627015"/>
            <a:ext cx="6265875" cy="1569660"/>
          </a:xfrm>
          <a:prstGeom prst="rect">
            <a:avLst/>
          </a:prstGeom>
          <a:noFill/>
        </p:spPr>
        <p:txBody>
          <a:bodyPr wrap="square" rtlCol="0">
            <a:spAutoFit/>
          </a:bodyPr>
          <a:lstStyle/>
          <a:p>
            <a:pPr algn="ctr"/>
            <a:r>
              <a:rPr lang="en-US" sz="9600"/>
              <a:t>SAMPLE</a:t>
            </a:r>
          </a:p>
        </p:txBody>
      </p:sp>
      <p:sp>
        <p:nvSpPr>
          <p:cNvPr id="30" name="Text Placeholder 29"/>
          <p:cNvSpPr>
            <a:spLocks noGrp="1"/>
          </p:cNvSpPr>
          <p:nvPr>
            <p:ph type="body" sz="quarter" idx="15"/>
          </p:nvPr>
        </p:nvSpPr>
        <p:spPr/>
        <p:txBody>
          <a:bodyPr/>
          <a:lstStyle/>
          <a:p>
            <a:r>
              <a:rPr lang="en-US" sz="1400" dirty="0"/>
              <a:t>In the VVSG, Chapter 3 is in two parts, for general usability and accessibility. Merge the entire chapter into one group of requirements, so that all of the requirements apply to all systems, giving all voters the best possible accessibility. </a:t>
            </a:r>
          </a:p>
          <a:p>
            <a:endParaRPr lang="en-US" sz="1400" dirty="0"/>
          </a:p>
        </p:txBody>
      </p:sp>
      <p:sp>
        <p:nvSpPr>
          <p:cNvPr id="31" name="Text Placeholder 30"/>
          <p:cNvSpPr>
            <a:spLocks noGrp="1"/>
          </p:cNvSpPr>
          <p:nvPr>
            <p:ph type="body" sz="quarter" idx="16"/>
          </p:nvPr>
        </p:nvSpPr>
        <p:spPr/>
        <p:txBody>
          <a:bodyPr/>
          <a:lstStyle/>
          <a:p>
            <a:r>
              <a:rPr lang="en-US" sz="800" dirty="0"/>
              <a:t>Voters with disabilities who know they need access features</a:t>
            </a:r>
          </a:p>
        </p:txBody>
      </p:sp>
      <p:sp>
        <p:nvSpPr>
          <p:cNvPr id="32" name="Text Placeholder 31"/>
          <p:cNvSpPr>
            <a:spLocks noGrp="1"/>
          </p:cNvSpPr>
          <p:nvPr>
            <p:ph type="body" sz="quarter" idx="17"/>
          </p:nvPr>
        </p:nvSpPr>
        <p:spPr/>
        <p:txBody>
          <a:bodyPr/>
          <a:lstStyle/>
          <a:p>
            <a:r>
              <a:rPr lang="en-US" sz="800" dirty="0"/>
              <a:t>Voters who would benefit from access features, but don't ask for them</a:t>
            </a:r>
          </a:p>
        </p:txBody>
      </p:sp>
      <p:sp>
        <p:nvSpPr>
          <p:cNvPr id="33" name="Text Placeholder 32"/>
          <p:cNvSpPr>
            <a:spLocks noGrp="1"/>
          </p:cNvSpPr>
          <p:nvPr>
            <p:ph type="body" sz="quarter" idx="18"/>
          </p:nvPr>
        </p:nvSpPr>
        <p:spPr/>
        <p:txBody>
          <a:bodyPr/>
          <a:lstStyle/>
          <a:p>
            <a:r>
              <a:rPr lang="en-US" sz="800" dirty="0"/>
              <a:t>Poll workers and election officials</a:t>
            </a:r>
          </a:p>
        </p:txBody>
      </p:sp>
      <p:sp>
        <p:nvSpPr>
          <p:cNvPr id="4" name="Content Placeholder 3"/>
          <p:cNvSpPr>
            <a:spLocks noGrp="1"/>
          </p:cNvSpPr>
          <p:nvPr>
            <p:ph sz="quarter" idx="10"/>
          </p:nvPr>
        </p:nvSpPr>
        <p:spPr>
          <a:xfrm>
            <a:off x="149931" y="2401894"/>
            <a:ext cx="4339928" cy="1472065"/>
          </a:xfrm>
        </p:spPr>
        <p:txBody>
          <a:bodyPr/>
          <a:lstStyle/>
          <a:p>
            <a:r>
              <a:rPr lang="en-US" sz="1100" dirty="0"/>
              <a:t>Encourages a more robust universal design approach.</a:t>
            </a:r>
          </a:p>
          <a:p>
            <a:r>
              <a:rPr lang="en-US" sz="1100" dirty="0"/>
              <a:t>Better accessibility for all voters such as choice of text size &amp; contrast or audio reading of text.</a:t>
            </a:r>
          </a:p>
          <a:p>
            <a:r>
              <a:rPr lang="en-US" sz="1100" dirty="0"/>
              <a:t>One voting system for all voters – no isolation of the accessible voting system.</a:t>
            </a:r>
          </a:p>
          <a:p>
            <a:endParaRPr lang="en-US" sz="1100" dirty="0"/>
          </a:p>
        </p:txBody>
      </p:sp>
      <p:sp>
        <p:nvSpPr>
          <p:cNvPr id="5" name="Content Placeholder 4"/>
          <p:cNvSpPr>
            <a:spLocks noGrp="1"/>
          </p:cNvSpPr>
          <p:nvPr>
            <p:ph sz="quarter" idx="11"/>
          </p:nvPr>
        </p:nvSpPr>
        <p:spPr>
          <a:xfrm>
            <a:off x="4618158" y="2401894"/>
            <a:ext cx="4362795" cy="1472065"/>
          </a:xfrm>
        </p:spPr>
        <p:txBody>
          <a:bodyPr/>
          <a:lstStyle/>
          <a:p>
            <a:r>
              <a:rPr lang="en-US" sz="1100" dirty="0"/>
              <a:t>Could make systems harder to design well.</a:t>
            </a:r>
          </a:p>
          <a:p>
            <a:r>
              <a:rPr lang="en-US" sz="1100" dirty="0"/>
              <a:t>Could lead to reduced range of access features.</a:t>
            </a:r>
          </a:p>
        </p:txBody>
      </p:sp>
      <p:sp>
        <p:nvSpPr>
          <p:cNvPr id="6" name="Content Placeholder 5"/>
          <p:cNvSpPr>
            <a:spLocks noGrp="1"/>
          </p:cNvSpPr>
          <p:nvPr>
            <p:ph sz="quarter" idx="12"/>
          </p:nvPr>
        </p:nvSpPr>
        <p:spPr/>
        <p:txBody>
          <a:bodyPr/>
          <a:lstStyle/>
          <a:p>
            <a:r>
              <a:rPr lang="en-US" sz="1100" dirty="0"/>
              <a:t>Simpler standard. Easier to see all accessibility requirements.</a:t>
            </a:r>
          </a:p>
          <a:p>
            <a:r>
              <a:rPr lang="en-US" sz="1100" dirty="0"/>
              <a:t>Easier certification with a single set of requirements.</a:t>
            </a:r>
          </a:p>
          <a:p>
            <a:r>
              <a:rPr lang="en-US" sz="1100" dirty="0"/>
              <a:t>Easier setup at the polling place with one system for all voters, instead of a separate accessible station.</a:t>
            </a:r>
          </a:p>
        </p:txBody>
      </p:sp>
      <p:sp>
        <p:nvSpPr>
          <p:cNvPr id="7" name="Content Placeholder 6"/>
          <p:cNvSpPr>
            <a:spLocks noGrp="1"/>
          </p:cNvSpPr>
          <p:nvPr>
            <p:ph sz="quarter" idx="13"/>
          </p:nvPr>
        </p:nvSpPr>
        <p:spPr/>
        <p:txBody>
          <a:bodyPr/>
          <a:lstStyle/>
          <a:p>
            <a:r>
              <a:rPr lang="en-US" sz="1100" dirty="0"/>
              <a:t>Could make systems more expensive if not designed well.</a:t>
            </a:r>
          </a:p>
          <a:p>
            <a:r>
              <a:rPr lang="en-US" sz="1100" dirty="0"/>
              <a:t>Voting system designers need education in universal design approaches. </a:t>
            </a:r>
          </a:p>
          <a:p>
            <a:r>
              <a:rPr lang="en-US" sz="1100" dirty="0"/>
              <a:t>How would this work with component certification? Would all components have to meet all requirements?</a:t>
            </a:r>
          </a:p>
          <a:p>
            <a:r>
              <a:rPr lang="en-US" sz="1100" dirty="0"/>
              <a:t>Does this make it easier or harder to identify success or failure in meeting HAVA accessibility requirements?</a:t>
            </a:r>
          </a:p>
          <a:p>
            <a:endParaRPr lang="en-US" sz="1100" dirty="0"/>
          </a:p>
        </p:txBody>
      </p:sp>
      <p:sp>
        <p:nvSpPr>
          <p:cNvPr id="8" name="Content Placeholder 7"/>
          <p:cNvSpPr>
            <a:spLocks noGrp="1"/>
          </p:cNvSpPr>
          <p:nvPr>
            <p:ph idx="14"/>
          </p:nvPr>
        </p:nvSpPr>
        <p:spPr/>
        <p:txBody>
          <a:bodyPr/>
          <a:lstStyle/>
          <a:p>
            <a:r>
              <a:rPr lang="en-US" sz="1100" dirty="0"/>
              <a:t>AVT prototypes: EZBallot, Anywhere Ballot, Prime III etc. </a:t>
            </a:r>
          </a:p>
          <a:p>
            <a:r>
              <a:rPr lang="en-US" sz="1100" dirty="0"/>
              <a:t>Los Angeles VSAP, </a:t>
            </a:r>
          </a:p>
        </p:txBody>
      </p:sp>
      <p:sp>
        <p:nvSpPr>
          <p:cNvPr id="45" name="Content Placeholder 44"/>
          <p:cNvSpPr>
            <a:spLocks noGrp="1"/>
          </p:cNvSpPr>
          <p:nvPr>
            <p:ph idx="19"/>
          </p:nvPr>
        </p:nvSpPr>
        <p:spPr/>
        <p:txBody>
          <a:bodyPr/>
          <a:lstStyle/>
          <a:p>
            <a:r>
              <a:rPr lang="en-US" sz="1100" dirty="0"/>
              <a:t>Principles of Universal Design</a:t>
            </a:r>
          </a:p>
          <a:p>
            <a:r>
              <a:rPr lang="en-US" sz="1100" dirty="0"/>
              <a:t>WCAG 2.0 (POUR Principles)</a:t>
            </a:r>
          </a:p>
          <a:p>
            <a:r>
              <a:rPr lang="en-US" sz="1100" dirty="0"/>
              <a:t>Accessible UX Principles</a:t>
            </a:r>
          </a:p>
          <a:p>
            <a:endParaRPr lang="en-US" sz="1100" dirty="0"/>
          </a:p>
        </p:txBody>
      </p:sp>
    </p:spTree>
    <p:extLst>
      <p:ext uri="{BB962C8B-B14F-4D97-AF65-F5344CB8AC3E}">
        <p14:creationId xmlns:p14="http://schemas.microsoft.com/office/powerpoint/2010/main" val="169361263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a:t>Concepts developed as roadmap objectives</a:t>
            </a:r>
          </a:p>
        </p:txBody>
      </p:sp>
      <p:sp>
        <p:nvSpPr>
          <p:cNvPr id="14" name="Content Placeholder 13"/>
          <p:cNvSpPr>
            <a:spLocks noGrp="1"/>
          </p:cNvSpPr>
          <p:nvPr>
            <p:ph idx="1"/>
          </p:nvPr>
        </p:nvSpPr>
        <p:spPr/>
        <p:txBody>
          <a:bodyPr/>
          <a:lstStyle/>
          <a:p>
            <a:pPr marL="0" indent="0">
              <a:buNone/>
            </a:pPr>
            <a:r>
              <a:rPr lang="en-US" sz="1800"/>
              <a:t>A theme across all of the discussions was the need to consider all stakeholders in all work.</a:t>
            </a:r>
          </a:p>
          <a:p>
            <a:r>
              <a:rPr lang="en-US" sz="1800"/>
              <a:t>Voters</a:t>
            </a:r>
          </a:p>
          <a:p>
            <a:r>
              <a:rPr lang="en-US" sz="1800"/>
              <a:t>Poll workers</a:t>
            </a:r>
          </a:p>
          <a:p>
            <a:r>
              <a:rPr lang="en-US" sz="1800"/>
              <a:t>Election officials</a:t>
            </a:r>
          </a:p>
          <a:p>
            <a:r>
              <a:rPr lang="en-US" sz="1800"/>
              <a:t>State election boards and standards</a:t>
            </a:r>
          </a:p>
          <a:p>
            <a:r>
              <a:rPr lang="en-US" sz="1800"/>
              <a:t>Legislators</a:t>
            </a:r>
          </a:p>
          <a:p>
            <a:r>
              <a:rPr lang="en-US" sz="1800"/>
              <a:t>Candidates and their campaigns</a:t>
            </a:r>
          </a:p>
          <a:p>
            <a:pPr marL="0" indent="0">
              <a:buNone/>
            </a:pPr>
            <a:endParaRPr lang="en-US" sz="1800"/>
          </a:p>
          <a:p>
            <a:pPr marL="0" indent="0">
              <a:buNone/>
            </a:pPr>
            <a:endParaRPr lang="en-US" sz="1800"/>
          </a:p>
          <a:p>
            <a:pPr marL="0" indent="0">
              <a:buNone/>
            </a:pPr>
            <a:r>
              <a:rPr lang="en-US" sz="1800"/>
              <a:t>The concepts developed included 6 broad topic areas. The titles listed on the following pages are often a combination of several concepts introduced at different tables. </a:t>
            </a:r>
          </a:p>
          <a:p>
            <a:pPr marL="0" indent="0">
              <a:buNone/>
            </a:pPr>
            <a:endParaRPr lang="en-US" sz="1800" b="1"/>
          </a:p>
        </p:txBody>
      </p:sp>
    </p:spTree>
    <p:extLst>
      <p:ext uri="{BB962C8B-B14F-4D97-AF65-F5344CB8AC3E}">
        <p14:creationId xmlns:p14="http://schemas.microsoft.com/office/powerpoint/2010/main" val="316648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a:t>Concepts developed as roadmap objectives (1)</a:t>
            </a:r>
          </a:p>
        </p:txBody>
      </p:sp>
      <p:sp>
        <p:nvSpPr>
          <p:cNvPr id="14" name="Content Placeholder 13"/>
          <p:cNvSpPr>
            <a:spLocks noGrp="1"/>
          </p:cNvSpPr>
          <p:nvPr>
            <p:ph idx="1"/>
          </p:nvPr>
        </p:nvSpPr>
        <p:spPr/>
        <p:txBody>
          <a:bodyPr>
            <a:normAutofit/>
          </a:bodyPr>
          <a:lstStyle/>
          <a:p>
            <a:pPr marL="0" indent="0">
              <a:buNone/>
            </a:pPr>
            <a:r>
              <a:rPr lang="en-US" sz="2000" b="1"/>
              <a:t>Supporting the design process</a:t>
            </a:r>
          </a:p>
          <a:p>
            <a:pPr marL="0" indent="0">
              <a:buNone/>
            </a:pPr>
            <a:r>
              <a:rPr lang="en-US" sz="1800"/>
              <a:t>This group of objectives addressed gaps in how people interact with the current standards and how the quality of election design could improve through better practices.</a:t>
            </a:r>
          </a:p>
          <a:p>
            <a:pPr marL="0" indent="0">
              <a:buNone/>
            </a:pPr>
            <a:endParaRPr lang="en-US" sz="1800"/>
          </a:p>
          <a:p>
            <a:pPr lvl="0"/>
            <a:r>
              <a:rPr lang="en-US" sz="1800"/>
              <a:t>Design the standards and guidance so they are easier to use</a:t>
            </a:r>
          </a:p>
          <a:p>
            <a:r>
              <a:rPr lang="en-US" sz="1800"/>
              <a:t>Qualifications of human factors evaluators</a:t>
            </a:r>
          </a:p>
          <a:p>
            <a:pPr lvl="0"/>
            <a:r>
              <a:rPr lang="en-US" sz="1800"/>
              <a:t>Guidance on ussability and accessiblity process</a:t>
            </a:r>
          </a:p>
          <a:p>
            <a:pPr lvl="0"/>
            <a:r>
              <a:rPr lang="en-US" sz="1800"/>
              <a:t>Sharing best practices</a:t>
            </a:r>
          </a:p>
        </p:txBody>
      </p:sp>
    </p:spTree>
    <p:extLst>
      <p:ext uri="{BB962C8B-B14F-4D97-AF65-F5344CB8AC3E}">
        <p14:creationId xmlns:p14="http://schemas.microsoft.com/office/powerpoint/2010/main" val="625948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a:t>Concepts developed as roadmap objectives (2)</a:t>
            </a:r>
          </a:p>
        </p:txBody>
      </p:sp>
      <p:sp>
        <p:nvSpPr>
          <p:cNvPr id="14" name="Content Placeholder 13"/>
          <p:cNvSpPr>
            <a:spLocks noGrp="1"/>
          </p:cNvSpPr>
          <p:nvPr>
            <p:ph idx="1"/>
          </p:nvPr>
        </p:nvSpPr>
        <p:spPr/>
        <p:txBody>
          <a:bodyPr>
            <a:normAutofit/>
          </a:bodyPr>
          <a:lstStyle/>
          <a:p>
            <a:pPr marL="0" indent="0">
              <a:buNone/>
            </a:pPr>
            <a:r>
              <a:rPr lang="en-US" sz="2000" b="1"/>
              <a:t>Engaging voters</a:t>
            </a:r>
          </a:p>
          <a:p>
            <a:pPr marL="0" indent="0">
              <a:buNone/>
            </a:pPr>
            <a:r>
              <a:rPr lang="en-US" sz="1800"/>
              <a:t>The groups considered the voter experience outside of the actual voting process</a:t>
            </a:r>
          </a:p>
          <a:p>
            <a:pPr marL="0" indent="0">
              <a:buNone/>
            </a:pPr>
            <a:endParaRPr lang="en-US" sz="1800"/>
          </a:p>
          <a:p>
            <a:pPr lvl="0"/>
            <a:r>
              <a:rPr lang="en-US" sz="1800"/>
              <a:t>Election communications and use of social media </a:t>
            </a:r>
          </a:p>
          <a:p>
            <a:pPr lvl="0"/>
            <a:r>
              <a:rPr lang="en-US" sz="1800"/>
              <a:t>Make voter education (with real voting systems) available to everyone.</a:t>
            </a:r>
          </a:p>
          <a:p>
            <a:pPr lvl="0"/>
            <a:r>
              <a:rPr lang="en-US" sz="1800"/>
              <a:t>Improve voter guides</a:t>
            </a:r>
          </a:p>
        </p:txBody>
      </p:sp>
    </p:spTree>
    <p:extLst>
      <p:ext uri="{BB962C8B-B14F-4D97-AF65-F5344CB8AC3E}">
        <p14:creationId xmlns:p14="http://schemas.microsoft.com/office/powerpoint/2010/main" val="120631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preliminary report on the workshop, </a:t>
            </a:r>
            <a:r>
              <a:rPr lang="en-US" dirty="0" smtClean="0"/>
              <a:t>January 9, 2015</a:t>
            </a:r>
            <a:endParaRPr lang="en-US" dirty="0"/>
          </a:p>
        </p:txBody>
      </p:sp>
      <p:sp>
        <p:nvSpPr>
          <p:cNvPr id="3" name="Content Placeholder 2"/>
          <p:cNvSpPr>
            <a:spLocks noGrp="1"/>
          </p:cNvSpPr>
          <p:nvPr>
            <p:ph idx="1"/>
          </p:nvPr>
        </p:nvSpPr>
        <p:spPr>
          <a:xfrm>
            <a:off x="2739309" y="1160755"/>
            <a:ext cx="5947492" cy="4694172"/>
          </a:xfrm>
        </p:spPr>
        <p:txBody>
          <a:bodyPr>
            <a:normAutofit fontScale="85000" lnSpcReduction="20000"/>
          </a:bodyPr>
          <a:lstStyle/>
          <a:p>
            <a:pPr marL="0" indent="0">
              <a:spcAft>
                <a:spcPts val="1200"/>
              </a:spcAft>
              <a:buNone/>
            </a:pPr>
            <a:r>
              <a:rPr lang="en-US" dirty="0" smtClean="0"/>
              <a:t>This was the second of two workshops in a process to create a roadmap for developing usability and accessibility guidance, best practices, and standards for next generation voting systems that will help election officials, manufacturers, and other stakeholders to ensure </a:t>
            </a:r>
            <a:r>
              <a:rPr lang="en-US" dirty="0"/>
              <a:t>that all voters can vote independently and privately. </a:t>
            </a:r>
          </a:p>
          <a:p>
            <a:pPr marL="0" indent="0">
              <a:spcAft>
                <a:spcPts val="1200"/>
              </a:spcAft>
              <a:buNone/>
            </a:pPr>
            <a:r>
              <a:rPr lang="en-US" dirty="0" smtClean="0"/>
              <a:t>The roadmap, when completed, will outline steps needed to produce this guidance for election officials, manufacturers, and other stakeholders.  It will identify issues, gaps, new technology, and processes, how to develop guidance, as well as  relevant research and best practices that can be used to improve voting systems given next generation technology. </a:t>
            </a:r>
          </a:p>
          <a:p>
            <a:pPr marL="0" indent="0">
              <a:spcAft>
                <a:spcPts val="1200"/>
              </a:spcAft>
              <a:buNone/>
            </a:pPr>
            <a:r>
              <a:rPr lang="en-US" dirty="0" smtClean="0"/>
              <a:t>In this second workshop, we:</a:t>
            </a:r>
          </a:p>
          <a:p>
            <a:pPr>
              <a:spcBef>
                <a:spcPts val="400"/>
              </a:spcBef>
            </a:pPr>
            <a:r>
              <a:rPr lang="en-US" b="1" dirty="0" smtClean="0"/>
              <a:t>Worked on possible objectives to include in the roadmap</a:t>
            </a:r>
          </a:p>
          <a:p>
            <a:pPr>
              <a:spcBef>
                <a:spcPts val="400"/>
              </a:spcBef>
            </a:pPr>
            <a:r>
              <a:rPr lang="en-US" b="1" dirty="0"/>
              <a:t>Identified benefits for voters, design challenges, opportunities for the election process, and risks</a:t>
            </a:r>
          </a:p>
          <a:p>
            <a:pPr>
              <a:spcBef>
                <a:spcPts val="400"/>
              </a:spcBef>
            </a:pPr>
            <a:r>
              <a:rPr lang="en-US" b="1" dirty="0"/>
              <a:t>Heard a presentation about the FDA human factors process for approving products and discussed its applicability to voting systems.</a:t>
            </a:r>
          </a:p>
          <a:p>
            <a:pPr>
              <a:spcBef>
                <a:spcPts val="400"/>
              </a:spcBef>
            </a:pPr>
            <a:endParaRPr lang="en-US" dirty="0"/>
          </a:p>
          <a:p>
            <a:pPr marL="0" indent="0">
              <a:buNone/>
            </a:pPr>
            <a:endParaRPr lang="en-US" dirty="0"/>
          </a:p>
          <a:p>
            <a:pPr marL="0" indent="0">
              <a:spcAft>
                <a:spcPts val="1200"/>
              </a:spcAft>
              <a:buNone/>
            </a:pPr>
            <a:endParaRPr lang="en-US" dirty="0"/>
          </a:p>
          <a:p>
            <a:pPr marL="0" indent="0">
              <a:spcAft>
                <a:spcPts val="1200"/>
              </a:spcAft>
              <a:buNone/>
            </a:pPr>
            <a:endParaRPr lang="en-US" dirty="0"/>
          </a:p>
        </p:txBody>
      </p:sp>
    </p:spTree>
    <p:extLst>
      <p:ext uri="{BB962C8B-B14F-4D97-AF65-F5344CB8AC3E}">
        <p14:creationId xmlns:p14="http://schemas.microsoft.com/office/powerpoint/2010/main" val="12628218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a:t>Concepts developed as roadmap objectives (3)</a:t>
            </a:r>
          </a:p>
        </p:txBody>
      </p:sp>
      <p:sp>
        <p:nvSpPr>
          <p:cNvPr id="14" name="Content Placeholder 13"/>
          <p:cNvSpPr>
            <a:spLocks noGrp="1"/>
          </p:cNvSpPr>
          <p:nvPr>
            <p:ph idx="1"/>
          </p:nvPr>
        </p:nvSpPr>
        <p:spPr/>
        <p:txBody>
          <a:bodyPr>
            <a:normAutofit/>
          </a:bodyPr>
          <a:lstStyle/>
          <a:p>
            <a:pPr marL="0" indent="0">
              <a:buNone/>
            </a:pPr>
            <a:r>
              <a:rPr lang="en-US" sz="2000" b="1"/>
              <a:t>A broad view of the voter experience</a:t>
            </a:r>
          </a:p>
          <a:p>
            <a:pPr marL="0" indent="0">
              <a:buNone/>
            </a:pPr>
            <a:r>
              <a:rPr lang="en-US" sz="1800"/>
              <a:t>These concepts encourage a broad view of the voter journey and the systems that support it</a:t>
            </a:r>
          </a:p>
          <a:p>
            <a:pPr marL="0" indent="0">
              <a:buNone/>
            </a:pPr>
            <a:endParaRPr lang="en-US" sz="1800"/>
          </a:p>
          <a:p>
            <a:pPr lvl="0"/>
            <a:r>
              <a:rPr lang="en-US" sz="1800"/>
              <a:t>360° Voter Experience</a:t>
            </a:r>
          </a:p>
          <a:p>
            <a:pPr lvl="0"/>
            <a:r>
              <a:rPr lang="en-US" sz="1800"/>
              <a:t>Human factors and security risk model</a:t>
            </a:r>
          </a:p>
          <a:p>
            <a:pPr lvl="0"/>
            <a:r>
              <a:rPr lang="en-US" sz="1800"/>
              <a:t>Anywhere voting</a:t>
            </a:r>
          </a:p>
        </p:txBody>
      </p:sp>
    </p:spTree>
    <p:extLst>
      <p:ext uri="{BB962C8B-B14F-4D97-AF65-F5344CB8AC3E}">
        <p14:creationId xmlns:p14="http://schemas.microsoft.com/office/powerpoint/2010/main" val="35162032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a:t>Concepts developed as roadmap objectives (4)</a:t>
            </a:r>
          </a:p>
        </p:txBody>
      </p:sp>
      <p:sp>
        <p:nvSpPr>
          <p:cNvPr id="14" name="Content Placeholder 13"/>
          <p:cNvSpPr>
            <a:spLocks noGrp="1"/>
          </p:cNvSpPr>
          <p:nvPr>
            <p:ph idx="1"/>
          </p:nvPr>
        </p:nvSpPr>
        <p:spPr/>
        <p:txBody>
          <a:bodyPr>
            <a:normAutofit/>
          </a:bodyPr>
          <a:lstStyle/>
          <a:p>
            <a:pPr marL="0" indent="0">
              <a:buNone/>
            </a:pPr>
            <a:r>
              <a:rPr lang="en-US" sz="2000" b="1"/>
              <a:t>Supporting evolving technology</a:t>
            </a:r>
          </a:p>
          <a:p>
            <a:pPr marL="0" indent="0">
              <a:buNone/>
            </a:pPr>
            <a:r>
              <a:rPr lang="en-US" sz="1800"/>
              <a:t>The groups looked at how changes in technology has an impact on voting and voting systems</a:t>
            </a:r>
          </a:p>
          <a:p>
            <a:pPr marL="0" indent="0">
              <a:buNone/>
            </a:pPr>
            <a:endParaRPr lang="en-US" sz="1800"/>
          </a:p>
          <a:p>
            <a:r>
              <a:rPr lang="en-US" sz="1800"/>
              <a:t>Design guidance for a broad audience, flexible voting systems and more options</a:t>
            </a:r>
          </a:p>
          <a:p>
            <a:pPr lvl="0"/>
            <a:r>
              <a:rPr lang="en-US" sz="1800"/>
              <a:t>Enable the use of personal devices and assistive technology in the voting process</a:t>
            </a:r>
          </a:p>
          <a:p>
            <a:pPr lvl="0"/>
            <a:r>
              <a:rPr lang="en-US" sz="1800"/>
              <a:t>Update voting guidance to address interactions like touch, voice, gesture</a:t>
            </a:r>
          </a:p>
          <a:p>
            <a:pPr lvl="0"/>
            <a:r>
              <a:rPr lang="en-US" sz="1800"/>
              <a:t>Create guidance for election activities outside of the “voting system”</a:t>
            </a:r>
          </a:p>
        </p:txBody>
      </p:sp>
    </p:spTree>
    <p:extLst>
      <p:ext uri="{BB962C8B-B14F-4D97-AF65-F5344CB8AC3E}">
        <p14:creationId xmlns:p14="http://schemas.microsoft.com/office/powerpoint/2010/main" val="2542578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a:t>Concepts developed as roadmap objectives (5)</a:t>
            </a:r>
          </a:p>
        </p:txBody>
      </p:sp>
      <p:sp>
        <p:nvSpPr>
          <p:cNvPr id="14" name="Content Placeholder 13"/>
          <p:cNvSpPr>
            <a:spLocks noGrp="1"/>
          </p:cNvSpPr>
          <p:nvPr>
            <p:ph idx="1"/>
          </p:nvPr>
        </p:nvSpPr>
        <p:spPr/>
        <p:txBody>
          <a:bodyPr>
            <a:normAutofit/>
          </a:bodyPr>
          <a:lstStyle/>
          <a:p>
            <a:pPr marL="0" indent="0">
              <a:buNone/>
            </a:pPr>
            <a:r>
              <a:rPr lang="en-US" sz="2000" b="1"/>
              <a:t>Structure and content of the guidance and standards</a:t>
            </a:r>
          </a:p>
          <a:p>
            <a:pPr marL="0" indent="0">
              <a:buNone/>
            </a:pPr>
            <a:r>
              <a:rPr lang="en-US" sz="1800"/>
              <a:t>This group of objectives looked at what we include in the guidance </a:t>
            </a:r>
          </a:p>
          <a:p>
            <a:pPr marL="0" indent="0">
              <a:buNone/>
            </a:pPr>
            <a:endParaRPr lang="en-US" sz="1800"/>
          </a:p>
          <a:p>
            <a:pPr lvl="0"/>
            <a:r>
              <a:rPr lang="en-US" sz="1800"/>
              <a:t>Merge usability and accessibility into a universal standard, identifying core requirements</a:t>
            </a:r>
          </a:p>
          <a:p>
            <a:pPr lvl="0"/>
            <a:r>
              <a:rPr lang="en-US" sz="1800"/>
              <a:t>Develop process standards</a:t>
            </a:r>
          </a:p>
          <a:p>
            <a:pPr lvl="0"/>
            <a:r>
              <a:rPr lang="en-US" sz="1800"/>
              <a:t>Simplify standards by focusing on principles rather than detailed requirements</a:t>
            </a:r>
          </a:p>
          <a:p>
            <a:pPr lvl="0"/>
            <a:r>
              <a:rPr lang="en-US" sz="1800"/>
              <a:t>Develop performance metrics</a:t>
            </a:r>
          </a:p>
        </p:txBody>
      </p:sp>
    </p:spTree>
    <p:extLst>
      <p:ext uri="{BB962C8B-B14F-4D97-AF65-F5344CB8AC3E}">
        <p14:creationId xmlns:p14="http://schemas.microsoft.com/office/powerpoint/2010/main" val="10673603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a:t>Concepts developed as roadmap objectives (6)</a:t>
            </a:r>
          </a:p>
        </p:txBody>
      </p:sp>
      <p:sp>
        <p:nvSpPr>
          <p:cNvPr id="14" name="Content Placeholder 13"/>
          <p:cNvSpPr>
            <a:spLocks noGrp="1"/>
          </p:cNvSpPr>
          <p:nvPr>
            <p:ph idx="1"/>
          </p:nvPr>
        </p:nvSpPr>
        <p:spPr/>
        <p:txBody>
          <a:bodyPr>
            <a:normAutofit/>
          </a:bodyPr>
          <a:lstStyle/>
          <a:p>
            <a:pPr marL="0" indent="0">
              <a:buNone/>
            </a:pPr>
            <a:r>
              <a:rPr lang="en-US" sz="2000" b="1"/>
              <a:t>Testing in the design and certification process</a:t>
            </a:r>
          </a:p>
          <a:p>
            <a:pPr marL="0" indent="0">
              <a:buNone/>
            </a:pPr>
            <a:r>
              <a:rPr lang="en-US" sz="1800"/>
              <a:t>This group of objectives looked at how voting systems are evaluaed</a:t>
            </a:r>
          </a:p>
          <a:p>
            <a:pPr marL="0" indent="0">
              <a:buNone/>
            </a:pPr>
            <a:endParaRPr lang="en-US" sz="1800"/>
          </a:p>
          <a:p>
            <a:pPr lvl="0"/>
            <a:r>
              <a:rPr lang="en-US" sz="1800"/>
              <a:t>Improve ways to test systems, including pilot testing as part of certification</a:t>
            </a:r>
          </a:p>
          <a:p>
            <a:pPr lvl="0"/>
            <a:r>
              <a:rPr lang="en-US" sz="1800"/>
              <a:t>Certification of open, component-based election systems</a:t>
            </a:r>
          </a:p>
          <a:p>
            <a:r>
              <a:rPr lang="en-US" sz="1800"/>
              <a:t>Educational programs on usability, accessibility, and design for people working on voting systems</a:t>
            </a:r>
          </a:p>
          <a:p>
            <a:pPr lvl="0"/>
            <a:endParaRPr lang="en-US" sz="1800"/>
          </a:p>
        </p:txBody>
      </p:sp>
    </p:spTree>
    <p:extLst>
      <p:ext uri="{BB962C8B-B14F-4D97-AF65-F5344CB8AC3E}">
        <p14:creationId xmlns:p14="http://schemas.microsoft.com/office/powerpoint/2010/main" val="3744791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Next steps</a:t>
            </a:r>
          </a:p>
        </p:txBody>
      </p:sp>
      <p:sp>
        <p:nvSpPr>
          <p:cNvPr id="3" name="Content Placeholder 2"/>
          <p:cNvSpPr>
            <a:spLocks noGrp="1"/>
          </p:cNvSpPr>
          <p:nvPr>
            <p:ph idx="1"/>
          </p:nvPr>
        </p:nvSpPr>
        <p:spPr/>
        <p:txBody>
          <a:bodyPr/>
          <a:lstStyle/>
          <a:p>
            <a:r>
              <a:rPr lang="en-US"/>
              <a:t>October: Workshop 1 - blue sky, get lots of ideas on the table, explore priorities and gaps</a:t>
            </a:r>
          </a:p>
          <a:p>
            <a:endParaRPr lang="en-US"/>
          </a:p>
          <a:p>
            <a:r>
              <a:rPr lang="en-US" b="1"/>
              <a:t>Workshop 2 – Work in detail on elements to be included in the roadmap</a:t>
            </a:r>
          </a:p>
          <a:p>
            <a:endParaRPr lang="en-US" b="1"/>
          </a:p>
          <a:p>
            <a:r>
              <a:rPr lang="en-US"/>
              <a:t>Feb 9-10: Future of Voting Systems -  Present draft of roadmap</a:t>
            </a:r>
          </a:p>
          <a:p>
            <a:r>
              <a:rPr lang="en-US"/>
              <a:t>Feb-March: Public discussion and revisions</a:t>
            </a:r>
          </a:p>
          <a:p>
            <a:r>
              <a:rPr lang="en-US"/>
              <a:t>April-May: Create final version</a:t>
            </a:r>
          </a:p>
        </p:txBody>
      </p:sp>
    </p:spTree>
    <p:extLst>
      <p:ext uri="{BB962C8B-B14F-4D97-AF65-F5344CB8AC3E}">
        <p14:creationId xmlns:p14="http://schemas.microsoft.com/office/powerpoint/2010/main" val="1561345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Where we are in the process</a:t>
            </a:r>
          </a:p>
        </p:txBody>
      </p:sp>
      <p:sp>
        <p:nvSpPr>
          <p:cNvPr id="3" name="Content Placeholder 2"/>
          <p:cNvSpPr>
            <a:spLocks noGrp="1"/>
          </p:cNvSpPr>
          <p:nvPr>
            <p:ph idx="1"/>
          </p:nvPr>
        </p:nvSpPr>
        <p:spPr/>
        <p:txBody>
          <a:bodyPr/>
          <a:lstStyle/>
          <a:p>
            <a:r>
              <a:rPr lang="en-US"/>
              <a:t>October: Workshop 1 - blue sky, get lots of ideas on the table, explore priorities and gaps</a:t>
            </a:r>
          </a:p>
          <a:p>
            <a:r>
              <a:rPr lang="en-US"/>
              <a:t>January: Workshop 2 – Work in detail on elements to be included in the roadmap</a:t>
            </a:r>
          </a:p>
          <a:p>
            <a:endParaRPr lang="en-US" b="1"/>
          </a:p>
          <a:p>
            <a:r>
              <a:rPr lang="en-US" b="1"/>
              <a:t>Feb 9-10: Future of Voting Systems -  Present draft of roadmap with proposed objectives and steps</a:t>
            </a:r>
          </a:p>
          <a:p>
            <a:endParaRPr lang="en-US"/>
          </a:p>
          <a:p>
            <a:r>
              <a:rPr lang="en-US"/>
              <a:t>Feb-March: Public discussion and revisions</a:t>
            </a:r>
          </a:p>
          <a:p>
            <a:r>
              <a:rPr lang="en-US"/>
              <a:t>April-May: Create final version</a:t>
            </a:r>
          </a:p>
        </p:txBody>
      </p:sp>
    </p:spTree>
    <p:extLst>
      <p:ext uri="{BB962C8B-B14F-4D97-AF65-F5344CB8AC3E}">
        <p14:creationId xmlns:p14="http://schemas.microsoft.com/office/powerpoint/2010/main" val="1561345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222296" y="2948484"/>
            <a:ext cx="6464503" cy="995439"/>
          </a:xfrm>
        </p:spPr>
        <p:txBody>
          <a:bodyPr/>
          <a:lstStyle/>
          <a:p>
            <a:r>
              <a:rPr lang="en-US" sz="4000"/>
              <a:t>About the Project</a:t>
            </a:r>
          </a:p>
        </p:txBody>
      </p:sp>
    </p:spTree>
    <p:extLst>
      <p:ext uri="{BB962C8B-B14F-4D97-AF65-F5344CB8AC3E}">
        <p14:creationId xmlns:p14="http://schemas.microsoft.com/office/powerpoint/2010/main" val="915584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Background</a:t>
            </a:r>
          </a:p>
        </p:txBody>
      </p:sp>
      <p:sp>
        <p:nvSpPr>
          <p:cNvPr id="3" name="Content Placeholder 2"/>
          <p:cNvSpPr>
            <a:spLocks noGrp="1"/>
          </p:cNvSpPr>
          <p:nvPr>
            <p:ph idx="1"/>
          </p:nvPr>
        </p:nvSpPr>
        <p:spPr>
          <a:xfrm>
            <a:off x="2671918" y="1133142"/>
            <a:ext cx="5947492" cy="4993023"/>
          </a:xfrm>
        </p:spPr>
        <p:txBody>
          <a:bodyPr/>
          <a:lstStyle/>
          <a:p>
            <a:pPr marL="0" indent="0">
              <a:buNone/>
            </a:pPr>
            <a:r>
              <a:rPr lang="en-US" dirty="0"/>
              <a:t>NIST has worked on voting system standards since the Help America Vote Act of 2002, both establishing requirements for certification test labs and creating the Voluntary Voting System Guidelines (VVSG). The VVSG 2005 included the first comprehensive usability and accessibility standards for voting systems.</a:t>
            </a:r>
          </a:p>
          <a:p>
            <a:pPr marL="0" indent="0">
              <a:buNone/>
            </a:pPr>
            <a:endParaRPr lang="en-US" dirty="0"/>
          </a:p>
          <a:p>
            <a:pPr marL="0" indent="0">
              <a:buNone/>
            </a:pPr>
            <a:r>
              <a:rPr lang="en-US" dirty="0"/>
              <a:t>Elections are changing. There are new technologies, </a:t>
            </a:r>
            <a:r>
              <a:rPr lang="en-US" dirty="0" smtClean="0"/>
              <a:t>new research, new </a:t>
            </a:r>
            <a:r>
              <a:rPr lang="en-US" dirty="0"/>
              <a:t>laws, and new elections procedures since the 2005 Voluntary Voting System Guidelines 1.0 were published. Keeping up with these changes requires a new approach to usability and accessibility guidance for election systems.</a:t>
            </a:r>
          </a:p>
          <a:p>
            <a:endParaRPr lang="en-US" dirty="0"/>
          </a:p>
          <a:p>
            <a:pPr marL="0" indent="0">
              <a:buNone/>
            </a:pPr>
            <a:r>
              <a:rPr lang="en-US" dirty="0"/>
              <a:t>Recent years have brought changes to the state of the art and technology for voting systems, as well as public expectations about how voters will participate in elections. </a:t>
            </a:r>
          </a:p>
          <a:p>
            <a:endParaRPr lang="en-US" dirty="0"/>
          </a:p>
        </p:txBody>
      </p:sp>
    </p:spTree>
    <p:extLst>
      <p:ext uri="{BB962C8B-B14F-4D97-AF65-F5344CB8AC3E}">
        <p14:creationId xmlns:p14="http://schemas.microsoft.com/office/powerpoint/2010/main" val="1356598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(2)</a:t>
            </a:r>
            <a:endParaRPr lang="en-US" dirty="0"/>
          </a:p>
        </p:txBody>
      </p:sp>
      <p:sp>
        <p:nvSpPr>
          <p:cNvPr id="3" name="Content Placeholder 2"/>
          <p:cNvSpPr>
            <a:spLocks noGrp="1"/>
          </p:cNvSpPr>
          <p:nvPr>
            <p:ph idx="1"/>
          </p:nvPr>
        </p:nvSpPr>
        <p:spPr/>
        <p:txBody>
          <a:bodyPr/>
          <a:lstStyle/>
          <a:p>
            <a:pPr marL="0" indent="0">
              <a:buNone/>
            </a:pPr>
            <a:r>
              <a:rPr lang="en-US" dirty="0"/>
              <a:t>Despite 12 years of work within elections on standards for usability and accessibility, the reality is that there are still many barriers. </a:t>
            </a:r>
          </a:p>
          <a:p>
            <a:pPr marL="0" indent="0">
              <a:buNone/>
            </a:pPr>
            <a:r>
              <a:rPr lang="en-US" dirty="0"/>
              <a:t>Even </a:t>
            </a:r>
            <a:r>
              <a:rPr lang="en-US" dirty="0" smtClean="0"/>
              <a:t>newer </a:t>
            </a:r>
            <a:r>
              <a:rPr lang="en-US" dirty="0"/>
              <a:t>systems show poor accessibility and usability, suggesting </a:t>
            </a:r>
            <a:r>
              <a:rPr lang="en-US" dirty="0" smtClean="0"/>
              <a:t>lack of knowledge of best practices and existing standards and guidelines. </a:t>
            </a:r>
            <a:r>
              <a:rPr lang="en-US" dirty="0"/>
              <a:t>This is true of both voting systems and related technology.</a:t>
            </a:r>
          </a:p>
          <a:p>
            <a:pPr marL="0" indent="0">
              <a:buNone/>
            </a:pPr>
            <a:r>
              <a:rPr lang="en-US" dirty="0"/>
              <a:t>As more jurisdictions have switched to paper ballots, there is even more isolation of the "accessible" voting system.</a:t>
            </a:r>
          </a:p>
          <a:p>
            <a:r>
              <a:rPr lang="en-US" sz="1600" dirty="0"/>
              <a:t>The accessible systems may go unused through the entire day, further reducing the likelihood that they will be set up and ready to use.</a:t>
            </a:r>
          </a:p>
          <a:p>
            <a:r>
              <a:rPr lang="en-US" dirty="0"/>
              <a:t>Systems for UOCAVA voters under the MOVE Act allow for online ballot marking. </a:t>
            </a:r>
            <a:r>
              <a:rPr lang="en-US" sz="1600" dirty="0"/>
              <a:t>Disability rights groups advocate for making these systems available to voters with disabilities (or all voters</a:t>
            </a:r>
            <a:r>
              <a:rPr lang="en-US" sz="1600" dirty="0" smtClean="0"/>
              <a:t>). Security experts point out many pitfalls.</a:t>
            </a:r>
            <a:endParaRPr lang="en-US" sz="1600" dirty="0"/>
          </a:p>
          <a:p>
            <a:endParaRPr lang="en-US" dirty="0"/>
          </a:p>
          <a:p>
            <a:endParaRPr lang="en-US" sz="1600" dirty="0"/>
          </a:p>
          <a:p>
            <a:endParaRPr lang="en-US" dirty="0"/>
          </a:p>
        </p:txBody>
      </p:sp>
    </p:spTree>
    <p:extLst>
      <p:ext uri="{BB962C8B-B14F-4D97-AF65-F5344CB8AC3E}">
        <p14:creationId xmlns:p14="http://schemas.microsoft.com/office/powerpoint/2010/main" val="902272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is a roadmap?</a:t>
            </a:r>
          </a:p>
        </p:txBody>
      </p:sp>
      <p:sp>
        <p:nvSpPr>
          <p:cNvPr id="3" name="Content Placeholder 2"/>
          <p:cNvSpPr>
            <a:spLocks noGrp="1"/>
          </p:cNvSpPr>
          <p:nvPr>
            <p:ph idx="1"/>
          </p:nvPr>
        </p:nvSpPr>
        <p:spPr/>
        <p:txBody>
          <a:bodyPr>
            <a:normAutofit fontScale="92500"/>
          </a:bodyPr>
          <a:lstStyle/>
          <a:p>
            <a:pPr marL="0" indent="0">
              <a:buNone/>
            </a:pPr>
            <a:r>
              <a:rPr lang="en-US" dirty="0"/>
              <a:t>A NIST roadmap is an outline for future work. </a:t>
            </a:r>
          </a:p>
          <a:p>
            <a:pPr marL="0" indent="0">
              <a:buNone/>
            </a:pPr>
            <a:endParaRPr lang="en-US" dirty="0"/>
          </a:p>
          <a:p>
            <a:pPr marL="0" indent="0">
              <a:buNone/>
            </a:pPr>
            <a:r>
              <a:rPr lang="en-US" dirty="0"/>
              <a:t>A roadmap:</a:t>
            </a:r>
          </a:p>
          <a:p>
            <a:pPr>
              <a:spcBef>
                <a:spcPts val="400"/>
              </a:spcBef>
            </a:pPr>
            <a:r>
              <a:rPr lang="en-US" dirty="0"/>
              <a:t>Identifies gaps in knowledge to be filled</a:t>
            </a:r>
          </a:p>
          <a:p>
            <a:pPr>
              <a:spcBef>
                <a:spcPts val="400"/>
              </a:spcBef>
            </a:pPr>
            <a:r>
              <a:rPr lang="en-US" dirty="0"/>
              <a:t>Identifies issues to be resolved</a:t>
            </a:r>
          </a:p>
          <a:p>
            <a:pPr>
              <a:spcBef>
                <a:spcPts val="400"/>
              </a:spcBef>
            </a:pPr>
            <a:r>
              <a:rPr lang="en-US" dirty="0"/>
              <a:t>Looks at technology, processes, standards &amp; guidelines</a:t>
            </a:r>
          </a:p>
          <a:p>
            <a:pPr>
              <a:spcBef>
                <a:spcPts val="400"/>
              </a:spcBef>
            </a:pPr>
            <a:r>
              <a:rPr lang="en-US" dirty="0"/>
              <a:t>Recommend approaches to the work</a:t>
            </a:r>
          </a:p>
          <a:p>
            <a:pPr>
              <a:spcBef>
                <a:spcPts val="400"/>
              </a:spcBef>
            </a:pPr>
            <a:endParaRPr lang="en-US" dirty="0"/>
          </a:p>
          <a:p>
            <a:pPr marL="0" indent="0">
              <a:spcBef>
                <a:spcPts val="400"/>
              </a:spcBef>
              <a:buNone/>
            </a:pPr>
            <a:r>
              <a:rPr lang="en-US" dirty="0" smtClean="0"/>
              <a:t>It </a:t>
            </a:r>
            <a:r>
              <a:rPr lang="en-US" dirty="0"/>
              <a:t>does not:</a:t>
            </a:r>
          </a:p>
          <a:p>
            <a:pPr>
              <a:spcBef>
                <a:spcPts val="400"/>
              </a:spcBef>
            </a:pPr>
            <a:r>
              <a:rPr lang="en-US" dirty="0"/>
              <a:t>Prescribe solutions</a:t>
            </a:r>
          </a:p>
          <a:p>
            <a:pPr>
              <a:spcBef>
                <a:spcPts val="400"/>
              </a:spcBef>
            </a:pPr>
            <a:r>
              <a:rPr lang="en-US" dirty="0"/>
              <a:t>Recommend specific </a:t>
            </a:r>
            <a:r>
              <a:rPr lang="en-US" dirty="0" smtClean="0"/>
              <a:t>guidelines</a:t>
            </a:r>
          </a:p>
          <a:p>
            <a:pPr>
              <a:spcBef>
                <a:spcPts val="400"/>
              </a:spcBef>
            </a:pPr>
            <a:r>
              <a:rPr lang="en-US" dirty="0" smtClean="0"/>
              <a:t>Rather, it shows how to structure work to accomplish the goals</a:t>
            </a:r>
            <a:endParaRPr lang="en-US" dirty="0"/>
          </a:p>
          <a:p>
            <a:pPr>
              <a:spcBef>
                <a:spcPts val="400"/>
              </a:spcBef>
            </a:pPr>
            <a:endParaRPr lang="en-US" dirty="0"/>
          </a:p>
          <a:p>
            <a:pPr marL="0" indent="0">
              <a:spcBef>
                <a:spcPts val="400"/>
              </a:spcBef>
              <a:buNone/>
            </a:pPr>
            <a:endParaRPr lang="en-US" dirty="0"/>
          </a:p>
          <a:p>
            <a:pPr marL="0" indent="0">
              <a:spcBef>
                <a:spcPts val="400"/>
              </a:spcBef>
              <a:buNone/>
            </a:pPr>
            <a:r>
              <a:rPr lang="en-US" dirty="0"/>
              <a:t>This roadmap will cover future guidance to ensure the usability and accessibility of election systems.</a:t>
            </a:r>
          </a:p>
          <a:p>
            <a:pPr marL="0" indent="0">
              <a:buNone/>
            </a:pPr>
            <a:endParaRPr lang="en-US" dirty="0"/>
          </a:p>
        </p:txBody>
      </p:sp>
    </p:spTree>
    <p:extLst>
      <p:ext uri="{BB962C8B-B14F-4D97-AF65-F5344CB8AC3E}">
        <p14:creationId xmlns:p14="http://schemas.microsoft.com/office/powerpoint/2010/main" val="4263223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Possible goals for the roadmap</a:t>
            </a:r>
          </a:p>
        </p:txBody>
      </p:sp>
      <p:sp>
        <p:nvSpPr>
          <p:cNvPr id="3" name="Content Placeholder 2"/>
          <p:cNvSpPr>
            <a:spLocks noGrp="1"/>
          </p:cNvSpPr>
          <p:nvPr>
            <p:ph idx="1"/>
          </p:nvPr>
        </p:nvSpPr>
        <p:spPr/>
        <p:txBody>
          <a:bodyPr/>
          <a:lstStyle/>
          <a:p>
            <a:pPr marL="0" indent="0">
              <a:buNone/>
            </a:pPr>
            <a:r>
              <a:rPr lang="en-US" dirty="0"/>
              <a:t>Increase the level of knowledge for how to design, develop, deploy, and use of usable and accessible elections systems.</a:t>
            </a:r>
          </a:p>
          <a:p>
            <a:r>
              <a:rPr lang="en-US" sz="1600" dirty="0"/>
              <a:t>Promote consistent levels of usability and accessibility across technology in all parts of the elections process.</a:t>
            </a:r>
          </a:p>
          <a:p>
            <a:pPr marL="0" indent="0">
              <a:buNone/>
            </a:pPr>
            <a:endParaRPr lang="en-US" dirty="0"/>
          </a:p>
          <a:p>
            <a:pPr marL="0" indent="0">
              <a:buNone/>
            </a:pPr>
            <a:r>
              <a:rPr lang="en-US" dirty="0"/>
              <a:t>Make systems more usable for everyone in the elections process, including voters, poll workers, elections staff, and third-parties like election interest and advocacy groups or technology developers.</a:t>
            </a:r>
          </a:p>
          <a:p>
            <a:endParaRPr lang="en-US" dirty="0"/>
          </a:p>
          <a:p>
            <a:pPr marL="0" indent="0">
              <a:buNone/>
            </a:pPr>
            <a:r>
              <a:rPr lang="en-US" dirty="0"/>
              <a:t>Shift from single focus on standards and certification to identifying the appropriate </a:t>
            </a:r>
            <a:r>
              <a:rPr lang="en-US" dirty="0" smtClean="0"/>
              <a:t>guidance and how to implement the guidance, </a:t>
            </a:r>
            <a:r>
              <a:rPr lang="en-US" dirty="0"/>
              <a:t>including:</a:t>
            </a:r>
          </a:p>
          <a:p>
            <a:r>
              <a:rPr lang="en-US" sz="1600" dirty="0"/>
              <a:t>Guidelines for best practices</a:t>
            </a:r>
          </a:p>
          <a:p>
            <a:r>
              <a:rPr lang="en-US" sz="1600" dirty="0"/>
              <a:t>Procedural support</a:t>
            </a:r>
          </a:p>
          <a:p>
            <a:r>
              <a:rPr lang="en-US" sz="1600" dirty="0"/>
              <a:t>Training</a:t>
            </a:r>
          </a:p>
        </p:txBody>
      </p:sp>
    </p:spTree>
    <p:extLst>
      <p:ext uri="{BB962C8B-B14F-4D97-AF65-F5344CB8AC3E}">
        <p14:creationId xmlns:p14="http://schemas.microsoft.com/office/powerpoint/2010/main" val="3338995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Where we are in the process</a:t>
            </a:r>
          </a:p>
        </p:txBody>
      </p:sp>
      <p:sp>
        <p:nvSpPr>
          <p:cNvPr id="3" name="Content Placeholder 2"/>
          <p:cNvSpPr>
            <a:spLocks noGrp="1"/>
          </p:cNvSpPr>
          <p:nvPr>
            <p:ph idx="1"/>
          </p:nvPr>
        </p:nvSpPr>
        <p:spPr/>
        <p:txBody>
          <a:bodyPr/>
          <a:lstStyle/>
          <a:p>
            <a:r>
              <a:rPr lang="en-US"/>
              <a:t>October: Workshop 1 - blue sky, get lots of ideas on the table, explore priorities and gaps</a:t>
            </a:r>
          </a:p>
          <a:p>
            <a:endParaRPr lang="en-US"/>
          </a:p>
          <a:p>
            <a:r>
              <a:rPr lang="en-US" b="1"/>
              <a:t>Workshop 2 – Work in detail on elements to be included in the roadmap</a:t>
            </a:r>
          </a:p>
          <a:p>
            <a:endParaRPr lang="en-US" b="1"/>
          </a:p>
          <a:p>
            <a:r>
              <a:rPr lang="en-US"/>
              <a:t>Feb 9-10: Future of Voting Systems -  Present draft of roadmap</a:t>
            </a:r>
          </a:p>
          <a:p>
            <a:r>
              <a:rPr lang="en-US"/>
              <a:t>Feb-March: Public discussion and revisions</a:t>
            </a:r>
          </a:p>
          <a:p>
            <a:r>
              <a:rPr lang="en-US"/>
              <a:t>April-May: Create final version</a:t>
            </a:r>
          </a:p>
        </p:txBody>
      </p:sp>
    </p:spTree>
    <p:extLst>
      <p:ext uri="{BB962C8B-B14F-4D97-AF65-F5344CB8AC3E}">
        <p14:creationId xmlns:p14="http://schemas.microsoft.com/office/powerpoint/2010/main" val="66649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679182" y="2948484"/>
            <a:ext cx="7007618" cy="995439"/>
          </a:xfrm>
        </p:spPr>
        <p:txBody>
          <a:bodyPr/>
          <a:lstStyle/>
          <a:p>
            <a:r>
              <a:rPr lang="en-US" sz="4000"/>
              <a:t>Results of the 2</a:t>
            </a:r>
            <a:r>
              <a:rPr lang="en-US" sz="4000" baseline="30000"/>
              <a:t>nd</a:t>
            </a:r>
            <a:r>
              <a:rPr lang="en-US" sz="4000"/>
              <a:t> Workshop</a:t>
            </a:r>
          </a:p>
        </p:txBody>
      </p:sp>
    </p:spTree>
    <p:extLst>
      <p:ext uri="{BB962C8B-B14F-4D97-AF65-F5344CB8AC3E}">
        <p14:creationId xmlns:p14="http://schemas.microsoft.com/office/powerpoint/2010/main" val="2172693387"/>
      </p:ext>
    </p:extLst>
  </p:cSld>
  <p:clrMapOvr>
    <a:masterClrMapping/>
  </p:clrMapOvr>
</p:sld>
</file>

<file path=ppt/theme/theme1.xml><?xml version="1.0" encoding="utf-8"?>
<a:theme xmlns:a="http://schemas.openxmlformats.org/drawingml/2006/main" name="CCD-preso-14-0912">
  <a:themeElements>
    <a:clrScheme name="Custom 3">
      <a:dk1>
        <a:srgbClr val="3281B0"/>
      </a:dk1>
      <a:lt1>
        <a:sysClr val="window" lastClr="FFFFFF"/>
      </a:lt1>
      <a:dk2>
        <a:srgbClr val="4D565E"/>
      </a:dk2>
      <a:lt2>
        <a:srgbClr val="EEECE1"/>
      </a:lt2>
      <a:accent1>
        <a:srgbClr val="3281B0"/>
      </a:accent1>
      <a:accent2>
        <a:srgbClr val="B33D23"/>
      </a:accent2>
      <a:accent3>
        <a:srgbClr val="9BBB59"/>
      </a:accent3>
      <a:accent4>
        <a:srgbClr val="8064A2"/>
      </a:accent4>
      <a:accent5>
        <a:srgbClr val="4BACC6"/>
      </a:accent5>
      <a:accent6>
        <a:srgbClr val="F79646"/>
      </a:accent6>
      <a:hlink>
        <a:srgbClr val="3281FF"/>
      </a:hlink>
      <a:folHlink>
        <a:srgbClr val="853E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20000"/>
            <a:lumOff val="80000"/>
          </a:schemeClr>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CCD-preso-14-0912.potx</Template>
  <TotalTime>3566</TotalTime>
  <Words>2086</Words>
  <Application>Microsoft Macintosh PowerPoint</Application>
  <PresentationFormat>On-screen Show (4:3)</PresentationFormat>
  <Paragraphs>248</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CCD-preso-14-0912</vt:lpstr>
      <vt:lpstr>Usability &amp; accessibility of  next generation elections NIST Roadmap</vt:lpstr>
      <vt:lpstr>A preliminary report on the workshop, January 9, 2015</vt:lpstr>
      <vt:lpstr>About the Project</vt:lpstr>
      <vt:lpstr>Background</vt:lpstr>
      <vt:lpstr>Background (2)</vt:lpstr>
      <vt:lpstr>What is a roadmap?</vt:lpstr>
      <vt:lpstr>Possible goals for the roadmap</vt:lpstr>
      <vt:lpstr>Where we are in the process</vt:lpstr>
      <vt:lpstr>Results of the 2nd Workshop</vt:lpstr>
      <vt:lpstr>Workshop participants</vt:lpstr>
      <vt:lpstr>Structure of the day</vt:lpstr>
      <vt:lpstr>What issues must the roadmap address</vt:lpstr>
      <vt:lpstr>What issues must the Roadmap address (2)</vt:lpstr>
      <vt:lpstr>Breakout group topics</vt:lpstr>
      <vt:lpstr>Breakout topic worksheets</vt:lpstr>
      <vt:lpstr>One set of requirements: give all voters the best possible accessibility</vt:lpstr>
      <vt:lpstr>Concepts developed as roadmap objectives</vt:lpstr>
      <vt:lpstr>Concepts developed as roadmap objectives (1)</vt:lpstr>
      <vt:lpstr>Concepts developed as roadmap objectives (2)</vt:lpstr>
      <vt:lpstr>Concepts developed as roadmap objectives (3)</vt:lpstr>
      <vt:lpstr>Concepts developed as roadmap objectives (4)</vt:lpstr>
      <vt:lpstr>Concepts developed as roadmap objectives (5)</vt:lpstr>
      <vt:lpstr>Concepts developed as roadmap objectives (6)</vt:lpstr>
      <vt:lpstr>Next steps</vt:lpstr>
      <vt:lpstr>Where we are in the process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Roger That</dc:creator>
  <cp:lastModifiedBy>Whitney Quesenbery</cp:lastModifiedBy>
  <cp:revision>180</cp:revision>
  <cp:lastPrinted>2014-10-26T17:56:20Z</cp:lastPrinted>
  <dcterms:created xsi:type="dcterms:W3CDTF">2014-08-28T14:24:46Z</dcterms:created>
  <dcterms:modified xsi:type="dcterms:W3CDTF">2015-01-22T18:17:21Z</dcterms:modified>
</cp:coreProperties>
</file>