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266" r:id="rId2"/>
    <p:sldId id="288" r:id="rId3"/>
    <p:sldId id="318" r:id="rId4"/>
    <p:sldId id="292" r:id="rId5"/>
    <p:sldId id="276" r:id="rId6"/>
    <p:sldId id="302" r:id="rId7"/>
    <p:sldId id="305" r:id="rId8"/>
    <p:sldId id="290" r:id="rId9"/>
    <p:sldId id="312" r:id="rId10"/>
    <p:sldId id="303" r:id="rId11"/>
    <p:sldId id="265" r:id="rId12"/>
    <p:sldId id="313" r:id="rId13"/>
    <p:sldId id="314" r:id="rId14"/>
    <p:sldId id="274" r:id="rId15"/>
    <p:sldId id="316" r:id="rId16"/>
    <p:sldId id="317" r:id="rId17"/>
    <p:sldId id="315" r:id="rId18"/>
    <p:sldId id="306" r:id="rId19"/>
    <p:sldId id="286" r:id="rId20"/>
    <p:sldId id="307" r:id="rId21"/>
    <p:sldId id="270" r:id="rId22"/>
    <p:sldId id="293" r:id="rId23"/>
    <p:sldId id="294" r:id="rId24"/>
    <p:sldId id="285" r:id="rId25"/>
    <p:sldId id="308" r:id="rId26"/>
    <p:sldId id="271" r:id="rId27"/>
    <p:sldId id="278" r:id="rId28"/>
    <p:sldId id="280" r:id="rId29"/>
    <p:sldId id="284" r:id="rId30"/>
    <p:sldId id="309" r:id="rId31"/>
    <p:sldId id="295" r:id="rId32"/>
    <p:sldId id="297" r:id="rId33"/>
    <p:sldId id="296" r:id="rId34"/>
    <p:sldId id="287" r:id="rId35"/>
    <p:sldId id="310" r:id="rId36"/>
    <p:sldId id="298" r:id="rId37"/>
    <p:sldId id="267" r:id="rId38"/>
  </p:sldIdLst>
  <p:sldSz cx="9144000" cy="6858000" type="screen4x3"/>
  <p:notesSz cx="9144000" cy="6858000"/>
  <p:defaultText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3" algn="l" defTabSz="457181" rtl="0" eaLnBrk="1" latinLnBrk="0" hangingPunct="1">
      <a:defRPr sz="1800" kern="1200">
        <a:solidFill>
          <a:schemeClr val="tx1"/>
        </a:solidFill>
        <a:latin typeface="+mn-lt"/>
        <a:ea typeface="+mn-ea"/>
        <a:cs typeface="+mn-cs"/>
      </a:defRPr>
    </a:lvl3pPr>
    <a:lvl4pPr marL="1371544" algn="l" defTabSz="457181" rtl="0" eaLnBrk="1" latinLnBrk="0" hangingPunct="1">
      <a:defRPr sz="1800" kern="1200">
        <a:solidFill>
          <a:schemeClr val="tx1"/>
        </a:solidFill>
        <a:latin typeface="+mn-lt"/>
        <a:ea typeface="+mn-ea"/>
        <a:cs typeface="+mn-cs"/>
      </a:defRPr>
    </a:lvl4pPr>
    <a:lvl5pPr marL="1828726" algn="l" defTabSz="457181" rtl="0" eaLnBrk="1" latinLnBrk="0" hangingPunct="1">
      <a:defRPr sz="1800" kern="1200">
        <a:solidFill>
          <a:schemeClr val="tx1"/>
        </a:solidFill>
        <a:latin typeface="+mn-lt"/>
        <a:ea typeface="+mn-ea"/>
        <a:cs typeface="+mn-cs"/>
      </a:defRPr>
    </a:lvl5pPr>
    <a:lvl6pPr marL="2285907" algn="l" defTabSz="457181" rtl="0" eaLnBrk="1" latinLnBrk="0" hangingPunct="1">
      <a:defRPr sz="1800" kern="1200">
        <a:solidFill>
          <a:schemeClr val="tx1"/>
        </a:solidFill>
        <a:latin typeface="+mn-lt"/>
        <a:ea typeface="+mn-ea"/>
        <a:cs typeface="+mn-cs"/>
      </a:defRPr>
    </a:lvl6pPr>
    <a:lvl7pPr marL="2743088" algn="l" defTabSz="457181" rtl="0" eaLnBrk="1" latinLnBrk="0" hangingPunct="1">
      <a:defRPr sz="1800" kern="1200">
        <a:solidFill>
          <a:schemeClr val="tx1"/>
        </a:solidFill>
        <a:latin typeface="+mn-lt"/>
        <a:ea typeface="+mn-ea"/>
        <a:cs typeface="+mn-cs"/>
      </a:defRPr>
    </a:lvl7pPr>
    <a:lvl8pPr marL="3200270" algn="l" defTabSz="457181" rtl="0" eaLnBrk="1" latinLnBrk="0" hangingPunct="1">
      <a:defRPr sz="1800" kern="1200">
        <a:solidFill>
          <a:schemeClr val="tx1"/>
        </a:solidFill>
        <a:latin typeface="+mn-lt"/>
        <a:ea typeface="+mn-ea"/>
        <a:cs typeface="+mn-cs"/>
      </a:defRPr>
    </a:lvl8pPr>
    <a:lvl9pPr marL="3657451" algn="l" defTabSz="457181"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skowski, Sharon J. Dr." initials="LSJD" lastIdx="10" clrIdx="0"/>
  <p:cmAuthor id="1" name="Whitney Quesenbery" initials="WQ"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565E"/>
    <a:srgbClr val="3281B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49" autoAdjust="0"/>
  </p:normalViewPr>
  <p:slideViewPr>
    <p:cSldViewPr snapToGrid="0" snapToObjects="1">
      <p:cViewPr>
        <p:scale>
          <a:sx n="54" d="100"/>
          <a:sy n="54" d="100"/>
        </p:scale>
        <p:origin x="-1864" y="-12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interSettings" Target="printerSettings/printerSettings1.bin"/><Relationship Id="rId42" Type="http://schemas.openxmlformats.org/officeDocument/2006/relationships/commentAuthors" Target="commentAuthors.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9DD2FE88-B22B-8E4D-848F-90977E7B4C38}" type="datetimeFigureOut">
              <a:t>11/14/14</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67BED47C-59AD-E24D-B5AC-BB7C427C4D4A}" type="slidenum">
              <a:t>‹#›</a:t>
            </a:fld>
            <a:endParaRPr lang="en-US"/>
          </a:p>
        </p:txBody>
      </p:sp>
    </p:spTree>
    <p:extLst>
      <p:ext uri="{BB962C8B-B14F-4D97-AF65-F5344CB8AC3E}">
        <p14:creationId xmlns:p14="http://schemas.microsoft.com/office/powerpoint/2010/main" val="35869359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E6422372-B27E-1548-9D84-5CBE2534D908}" type="datetimeFigureOut">
              <a:t>11/14/14</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CC713703-D750-9D4F-ADAB-C368A0F46C79}" type="slidenum">
              <a:t>‹#›</a:t>
            </a:fld>
            <a:endParaRPr lang="en-US"/>
          </a:p>
        </p:txBody>
      </p:sp>
    </p:spTree>
    <p:extLst>
      <p:ext uri="{BB962C8B-B14F-4D97-AF65-F5344CB8AC3E}">
        <p14:creationId xmlns:p14="http://schemas.microsoft.com/office/powerpoint/2010/main" val="2318868671"/>
      </p:ext>
    </p:extLst>
  </p:cSld>
  <p:clrMap bg1="lt1" tx1="dk1" bg2="lt2" tx2="dk2" accent1="accent1" accent2="accent2" accent3="accent3" accent4="accent4" accent5="accent5" accent6="accent6" hlink="hlink" folHlink="folHlink"/>
  <p:notesStyle>
    <a:lvl1pPr marL="0" algn="l" defTabSz="457181" rtl="0" eaLnBrk="1" latinLnBrk="0" hangingPunct="1">
      <a:defRPr sz="1200" kern="1200">
        <a:solidFill>
          <a:schemeClr val="tx1"/>
        </a:solidFill>
        <a:latin typeface="+mn-lt"/>
        <a:ea typeface="+mn-ea"/>
        <a:cs typeface="+mn-cs"/>
      </a:defRPr>
    </a:lvl1pPr>
    <a:lvl2pPr marL="457181" algn="l" defTabSz="457181" rtl="0" eaLnBrk="1" latinLnBrk="0" hangingPunct="1">
      <a:defRPr sz="1200" kern="1200">
        <a:solidFill>
          <a:schemeClr val="tx1"/>
        </a:solidFill>
        <a:latin typeface="+mn-lt"/>
        <a:ea typeface="+mn-ea"/>
        <a:cs typeface="+mn-cs"/>
      </a:defRPr>
    </a:lvl2pPr>
    <a:lvl3pPr marL="914363" algn="l" defTabSz="457181" rtl="0" eaLnBrk="1" latinLnBrk="0" hangingPunct="1">
      <a:defRPr sz="1200" kern="1200">
        <a:solidFill>
          <a:schemeClr val="tx1"/>
        </a:solidFill>
        <a:latin typeface="+mn-lt"/>
        <a:ea typeface="+mn-ea"/>
        <a:cs typeface="+mn-cs"/>
      </a:defRPr>
    </a:lvl3pPr>
    <a:lvl4pPr marL="1371544" algn="l" defTabSz="457181" rtl="0" eaLnBrk="1" latinLnBrk="0" hangingPunct="1">
      <a:defRPr sz="1200" kern="1200">
        <a:solidFill>
          <a:schemeClr val="tx1"/>
        </a:solidFill>
        <a:latin typeface="+mn-lt"/>
        <a:ea typeface="+mn-ea"/>
        <a:cs typeface="+mn-cs"/>
      </a:defRPr>
    </a:lvl4pPr>
    <a:lvl5pPr marL="1828726" algn="l" defTabSz="457181" rtl="0" eaLnBrk="1" latinLnBrk="0" hangingPunct="1">
      <a:defRPr sz="1200" kern="1200">
        <a:solidFill>
          <a:schemeClr val="tx1"/>
        </a:solidFill>
        <a:latin typeface="+mn-lt"/>
        <a:ea typeface="+mn-ea"/>
        <a:cs typeface="+mn-cs"/>
      </a:defRPr>
    </a:lvl5pPr>
    <a:lvl6pPr marL="2285907" algn="l" defTabSz="457181" rtl="0" eaLnBrk="1" latinLnBrk="0" hangingPunct="1">
      <a:defRPr sz="1200" kern="1200">
        <a:solidFill>
          <a:schemeClr val="tx1"/>
        </a:solidFill>
        <a:latin typeface="+mn-lt"/>
        <a:ea typeface="+mn-ea"/>
        <a:cs typeface="+mn-cs"/>
      </a:defRPr>
    </a:lvl6pPr>
    <a:lvl7pPr marL="2743088" algn="l" defTabSz="457181" rtl="0" eaLnBrk="1" latinLnBrk="0" hangingPunct="1">
      <a:defRPr sz="1200" kern="1200">
        <a:solidFill>
          <a:schemeClr val="tx1"/>
        </a:solidFill>
        <a:latin typeface="+mn-lt"/>
        <a:ea typeface="+mn-ea"/>
        <a:cs typeface="+mn-cs"/>
      </a:defRPr>
    </a:lvl7pPr>
    <a:lvl8pPr marL="3200270" algn="l" defTabSz="457181" rtl="0" eaLnBrk="1" latinLnBrk="0" hangingPunct="1">
      <a:defRPr sz="1200" kern="1200">
        <a:solidFill>
          <a:schemeClr val="tx1"/>
        </a:solidFill>
        <a:latin typeface="+mn-lt"/>
        <a:ea typeface="+mn-ea"/>
        <a:cs typeface="+mn-cs"/>
      </a:defRPr>
    </a:lvl8pPr>
    <a:lvl9pPr marL="3657451" algn="l" defTabSz="45718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713703-D750-9D4F-ADAB-C368A0F46C79}" type="slidenum">
              <a:rPr lang="en-US" smtClean="0"/>
              <a:t>9</a:t>
            </a:fld>
            <a:endParaRPr lang="en-US"/>
          </a:p>
        </p:txBody>
      </p:sp>
    </p:spTree>
    <p:extLst>
      <p:ext uri="{BB962C8B-B14F-4D97-AF65-F5344CB8AC3E}">
        <p14:creationId xmlns:p14="http://schemas.microsoft.com/office/powerpoint/2010/main" val="374954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713703-D750-9D4F-ADAB-C368A0F46C79}" type="slidenum">
              <a:rPr lang="en-US"/>
              <a:t>10</a:t>
            </a:fld>
            <a:endParaRPr lang="en-US"/>
          </a:p>
        </p:txBody>
      </p:sp>
    </p:spTree>
    <p:extLst>
      <p:ext uri="{BB962C8B-B14F-4D97-AF65-F5344CB8AC3E}">
        <p14:creationId xmlns:p14="http://schemas.microsoft.com/office/powerpoint/2010/main" val="428756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Diagram showing the guidance stack. From the bottom:GoalsGeneral guidelinesSystem specific guideliensTraining, Testing and Evaluation, Samples and Examples, Voter scenariosMonitoring and feeback in use</a:t>
            </a:r>
          </a:p>
        </p:txBody>
      </p:sp>
      <p:sp>
        <p:nvSpPr>
          <p:cNvPr id="4" name="Slide Number Placeholder 3"/>
          <p:cNvSpPr>
            <a:spLocks noGrp="1"/>
          </p:cNvSpPr>
          <p:nvPr>
            <p:ph type="sldNum" sz="quarter" idx="10"/>
          </p:nvPr>
        </p:nvSpPr>
        <p:spPr/>
        <p:txBody>
          <a:bodyPr/>
          <a:lstStyle/>
          <a:p>
            <a:fld id="{CC713703-D750-9D4F-ADAB-C368A0F46C79}" type="slidenum">
              <a:rPr lang="en-US"/>
              <a:t>37</a:t>
            </a:fld>
            <a:endParaRPr lang="en-US"/>
          </a:p>
        </p:txBody>
      </p:sp>
    </p:spTree>
    <p:extLst>
      <p:ext uri="{BB962C8B-B14F-4D97-AF65-F5344CB8AC3E}">
        <p14:creationId xmlns:p14="http://schemas.microsoft.com/office/powerpoint/2010/main" val="2109864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281B0"/>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660400"/>
            <a:ext cx="7772400" cy="2521450"/>
          </a:xfrm>
        </p:spPr>
        <p:txBody>
          <a:bodyPr anchor="b">
            <a:noAutofit/>
          </a:bodyPr>
          <a:lstStyle>
            <a:lvl1pPr algn="l">
              <a:defRPr sz="3600" baseline="0">
                <a:solidFill>
                  <a:schemeClr val="bg1"/>
                </a:solidFill>
              </a:defRPr>
            </a:lvl1pPr>
          </a:lstStyle>
          <a:p>
            <a:r>
              <a:rPr lang="en-US" dirty="0"/>
              <a:t>Insert title here</a:t>
            </a:r>
          </a:p>
        </p:txBody>
      </p:sp>
      <p:sp>
        <p:nvSpPr>
          <p:cNvPr id="4" name="Rectangle 3"/>
          <p:cNvSpPr/>
          <p:nvPr userDrawn="1"/>
        </p:nvSpPr>
        <p:spPr>
          <a:xfrm>
            <a:off x="0" y="3548484"/>
            <a:ext cx="9144000" cy="3309517"/>
          </a:xfrm>
          <a:prstGeom prst="rect">
            <a:avLst/>
          </a:prstGeom>
          <a:solidFill>
            <a:srgbClr val="FFFFFF"/>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p>
        </p:txBody>
      </p:sp>
      <p:sp>
        <p:nvSpPr>
          <p:cNvPr id="3" name="Subtitle 2"/>
          <p:cNvSpPr>
            <a:spLocks noGrp="1"/>
          </p:cNvSpPr>
          <p:nvPr>
            <p:ph type="subTitle" idx="1"/>
          </p:nvPr>
        </p:nvSpPr>
        <p:spPr>
          <a:xfrm>
            <a:off x="685800" y="3895976"/>
            <a:ext cx="7772400" cy="1752600"/>
          </a:xfrm>
        </p:spPr>
        <p:txBody>
          <a:bodyPr>
            <a:normAutofit/>
          </a:bodyPr>
          <a:lstStyle>
            <a:lvl1pPr marL="0" indent="0" algn="l">
              <a:buNone/>
              <a:defRPr sz="2000">
                <a:solidFill>
                  <a:srgbClr val="4D565E"/>
                </a:solidFill>
              </a:defRPr>
            </a:lvl1pPr>
            <a:lvl2pPr marL="457181" indent="0" algn="ctr">
              <a:buNone/>
              <a:defRPr>
                <a:solidFill>
                  <a:schemeClr val="tx1">
                    <a:tint val="75000"/>
                  </a:schemeClr>
                </a:solidFill>
              </a:defRPr>
            </a:lvl2pPr>
            <a:lvl3pPr marL="914363" indent="0" algn="ctr">
              <a:buNone/>
              <a:defRPr>
                <a:solidFill>
                  <a:schemeClr val="tx1">
                    <a:tint val="75000"/>
                  </a:schemeClr>
                </a:solidFill>
              </a:defRPr>
            </a:lvl3pPr>
            <a:lvl4pPr marL="1371544" indent="0" algn="ctr">
              <a:buNone/>
              <a:defRPr>
                <a:solidFill>
                  <a:schemeClr val="tx1">
                    <a:tint val="75000"/>
                  </a:schemeClr>
                </a:solidFill>
              </a:defRPr>
            </a:lvl4pPr>
            <a:lvl5pPr marL="1828726" indent="0" algn="ctr">
              <a:buNone/>
              <a:defRPr>
                <a:solidFill>
                  <a:schemeClr val="tx1">
                    <a:tint val="75000"/>
                  </a:schemeClr>
                </a:solidFill>
              </a:defRPr>
            </a:lvl5pPr>
            <a:lvl6pPr marL="2285907" indent="0" algn="ctr">
              <a:buNone/>
              <a:defRPr>
                <a:solidFill>
                  <a:schemeClr val="tx1">
                    <a:tint val="75000"/>
                  </a:schemeClr>
                </a:solidFill>
              </a:defRPr>
            </a:lvl6pPr>
            <a:lvl7pPr marL="2743088" indent="0" algn="ctr">
              <a:buNone/>
              <a:defRPr>
                <a:solidFill>
                  <a:schemeClr val="tx1">
                    <a:tint val="75000"/>
                  </a:schemeClr>
                </a:solidFill>
              </a:defRPr>
            </a:lvl7pPr>
            <a:lvl8pPr marL="3200270" indent="0" algn="ctr">
              <a:buNone/>
              <a:defRPr>
                <a:solidFill>
                  <a:schemeClr val="tx1">
                    <a:tint val="75000"/>
                  </a:schemeClr>
                </a:solidFill>
              </a:defRPr>
            </a:lvl8pPr>
            <a:lvl9pPr marL="3657451"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CCD-2-color-320-132.gif"/>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5146" y="5983973"/>
            <a:ext cx="2118853" cy="874027"/>
          </a:xfrm>
          <a:prstGeom prst="rect">
            <a:avLst/>
          </a:prstGeom>
        </p:spPr>
      </p:pic>
    </p:spTree>
    <p:extLst>
      <p:ext uri="{BB962C8B-B14F-4D97-AF65-F5344CB8AC3E}">
        <p14:creationId xmlns:p14="http://schemas.microsoft.com/office/powerpoint/2010/main" val="177120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08970"/>
            <a:ext cx="8229600" cy="700417"/>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971265"/>
            <a:ext cx="8229600" cy="5154900"/>
          </a:xfrm>
        </p:spPr>
        <p:txBody>
          <a:bodyPr>
            <a:normAutofit/>
          </a:bodyPr>
          <a:lstStyle>
            <a:lvl1pPr>
              <a:defRPr sz="16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2" y="6468055"/>
            <a:ext cx="668863" cy="365125"/>
          </a:xfrm>
          <a:prstGeom prst="rect">
            <a:avLst/>
          </a:prstGeom>
          <a:ln>
            <a:noFill/>
          </a:ln>
        </p:spPr>
        <p:txBody>
          <a:bodyPr vert="horz" lIns="91440" tIns="45720" rIns="91440" bIns="45720" rtlCol="0" anchor="ctr"/>
          <a:lstStyle>
            <a:lvl1pPr algn="r">
              <a:defRPr sz="1400">
                <a:solidFill>
                  <a:schemeClr val="bg1">
                    <a:lumMod val="95000"/>
                  </a:schemeClr>
                </a:solidFill>
                <a:latin typeface="+mn-lt"/>
                <a:cs typeface="Helvetica Neue"/>
              </a:defRPr>
            </a:lvl1pPr>
          </a:lstStyle>
          <a:p>
            <a:fld id="{A4F094D4-8444-354B-AB7F-37AC02075F9B}" type="slidenum">
              <a:rPr lang="en-US"/>
              <a:pPr/>
              <a:t>‹#›</a:t>
            </a:fld>
            <a:r>
              <a:rPr lang="en-US"/>
              <a:t> | </a:t>
            </a:r>
          </a:p>
        </p:txBody>
      </p:sp>
    </p:spTree>
    <p:extLst>
      <p:ext uri="{BB962C8B-B14F-4D97-AF65-F5344CB8AC3E}">
        <p14:creationId xmlns:p14="http://schemas.microsoft.com/office/powerpoint/2010/main" val="286551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21422"/>
            <a:ext cx="8229600" cy="608929"/>
          </a:xfrm>
        </p:spPr>
        <p:txBody>
          <a:bodyPr>
            <a:noAutofit/>
          </a:bodyPr>
          <a:lstStyle>
            <a:lvl1pPr algn="l">
              <a:defRPr sz="2400">
                <a:solidFill>
                  <a:srgbClr val="4D56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739309" y="1133142"/>
            <a:ext cx="5947492" cy="4993023"/>
          </a:xfrm>
        </p:spPr>
        <p:txBody>
          <a:bodyPr>
            <a:normAutofit/>
          </a:bodyPr>
          <a:lstStyle>
            <a:lvl1pPr>
              <a:defRPr sz="1600">
                <a:solidFill>
                  <a:srgbClr val="4D565E"/>
                </a:solidFill>
              </a:defRPr>
            </a:lvl1pPr>
            <a:lvl2pPr>
              <a:defRPr sz="1200" b="0">
                <a:solidFill>
                  <a:srgbClr val="4D565E"/>
                </a:solidFill>
              </a:defRPr>
            </a:lvl2pPr>
            <a:lvl3pPr>
              <a:defRPr sz="1200" b="0">
                <a:solidFill>
                  <a:srgbClr val="4D565E"/>
                </a:solidFill>
              </a:defRPr>
            </a:lvl3pPr>
            <a:lvl4pPr>
              <a:defRPr sz="1200" b="0">
                <a:solidFill>
                  <a:srgbClr val="4D565E"/>
                </a:solidFill>
              </a:defRPr>
            </a:lvl4pPr>
            <a:lvl5pPr>
              <a:defRPr sz="1200" b="0">
                <a:solidFill>
                  <a:srgbClr val="4D565E"/>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5"/>
          <p:cNvSpPr>
            <a:spLocks noGrp="1"/>
          </p:cNvSpPr>
          <p:nvPr>
            <p:ph type="sldNum" sz="quarter" idx="4"/>
          </p:nvPr>
        </p:nvSpPr>
        <p:spPr>
          <a:xfrm>
            <a:off x="2" y="6468055"/>
            <a:ext cx="668863" cy="365125"/>
          </a:xfrm>
          <a:prstGeom prst="rect">
            <a:avLst/>
          </a:prstGeom>
          <a:ln>
            <a:noFill/>
          </a:ln>
        </p:spPr>
        <p:txBody>
          <a:bodyPr vert="horz" lIns="91440" tIns="45720" rIns="91440" bIns="45720" rtlCol="0" anchor="ctr"/>
          <a:lstStyle>
            <a:lvl1pPr algn="r">
              <a:defRPr sz="1400">
                <a:solidFill>
                  <a:schemeClr val="bg1">
                    <a:lumMod val="95000"/>
                  </a:schemeClr>
                </a:solidFill>
                <a:latin typeface="+mn-lt"/>
                <a:cs typeface="Helvetica Neue"/>
              </a:defRPr>
            </a:lvl1pPr>
          </a:lstStyle>
          <a:p>
            <a:fld id="{A4F094D4-8444-354B-AB7F-37AC02075F9B}" type="slidenum">
              <a:rPr lang="en-US"/>
              <a:pPr/>
              <a:t>‹#›</a:t>
            </a:fld>
            <a:r>
              <a:rPr lang="en-US"/>
              <a:t> | </a:t>
            </a:r>
          </a:p>
        </p:txBody>
      </p:sp>
    </p:spTree>
    <p:extLst>
      <p:ext uri="{BB962C8B-B14F-4D97-AF65-F5344CB8AC3E}">
        <p14:creationId xmlns:p14="http://schemas.microsoft.com/office/powerpoint/2010/main" val="73586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4"/>
          </p:nvPr>
        </p:nvSpPr>
        <p:spPr>
          <a:xfrm>
            <a:off x="2" y="6468055"/>
            <a:ext cx="668863" cy="365125"/>
          </a:xfrm>
          <a:prstGeom prst="rect">
            <a:avLst/>
          </a:prstGeom>
          <a:ln>
            <a:noFill/>
          </a:ln>
        </p:spPr>
        <p:txBody>
          <a:bodyPr vert="horz" lIns="91440" tIns="45720" rIns="91440" bIns="45720" rtlCol="0" anchor="ctr"/>
          <a:lstStyle>
            <a:lvl1pPr algn="r">
              <a:defRPr sz="1400">
                <a:solidFill>
                  <a:schemeClr val="bg1">
                    <a:lumMod val="95000"/>
                  </a:schemeClr>
                </a:solidFill>
                <a:latin typeface="+mn-lt"/>
                <a:cs typeface="Helvetica Neue"/>
              </a:defRPr>
            </a:lvl1pPr>
          </a:lstStyle>
          <a:p>
            <a:fld id="{A4F094D4-8444-354B-AB7F-37AC02075F9B}" type="slidenum">
              <a:rPr lang="en-US"/>
              <a:pPr/>
              <a:t>‹#›</a:t>
            </a:fld>
            <a:r>
              <a:rPr lang="en-US"/>
              <a:t> | </a:t>
            </a:r>
          </a:p>
        </p:txBody>
      </p:sp>
    </p:spTree>
    <p:extLst>
      <p:ext uri="{BB962C8B-B14F-4D97-AF65-F5344CB8AC3E}">
        <p14:creationId xmlns:p14="http://schemas.microsoft.com/office/powerpoint/2010/main" val="1216251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CCD-PPT-Footer-Logo-copy.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549955" y="6502100"/>
            <a:ext cx="2468880" cy="274320"/>
          </a:xfrm>
          <a:prstGeom prst="rect">
            <a:avLst/>
          </a:prstGeom>
        </p:spPr>
      </p:pic>
      <p:sp>
        <p:nvSpPr>
          <p:cNvPr id="3" name="Slide Number Placeholder 5"/>
          <p:cNvSpPr>
            <a:spLocks noGrp="1"/>
          </p:cNvSpPr>
          <p:nvPr>
            <p:ph type="sldNum" sz="quarter" idx="4"/>
          </p:nvPr>
        </p:nvSpPr>
        <p:spPr>
          <a:xfrm>
            <a:off x="2" y="6468055"/>
            <a:ext cx="668863" cy="365125"/>
          </a:xfrm>
          <a:prstGeom prst="rect">
            <a:avLst/>
          </a:prstGeom>
          <a:ln>
            <a:noFill/>
          </a:ln>
        </p:spPr>
        <p:txBody>
          <a:bodyPr vert="horz" lIns="91440" tIns="45720" rIns="91440" bIns="45720" rtlCol="0" anchor="ctr"/>
          <a:lstStyle>
            <a:lvl1pPr algn="r">
              <a:defRPr sz="1400">
                <a:solidFill>
                  <a:schemeClr val="bg1">
                    <a:lumMod val="95000"/>
                  </a:schemeClr>
                </a:solidFill>
                <a:latin typeface="+mn-lt"/>
                <a:cs typeface="Helvetica Neue"/>
              </a:defRPr>
            </a:lvl1pPr>
          </a:lstStyle>
          <a:p>
            <a:fld id="{A4F094D4-8444-354B-AB7F-37AC02075F9B}" type="slidenum">
              <a:rPr lang="en-US"/>
              <a:pPr/>
              <a:t>‹#›</a:t>
            </a:fld>
            <a:r>
              <a:rPr lang="en-US"/>
              <a:t> | </a:t>
            </a:r>
          </a:p>
        </p:txBody>
      </p:sp>
    </p:spTree>
    <p:extLst>
      <p:ext uri="{BB962C8B-B14F-4D97-AF65-F5344CB8AC3E}">
        <p14:creationId xmlns:p14="http://schemas.microsoft.com/office/powerpoint/2010/main" val="11812907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11179"/>
            <a:ext cx="4038600" cy="5214985"/>
          </a:xfrm>
        </p:spPr>
        <p:txBody>
          <a:bodyPr>
            <a:normAutofit/>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11179"/>
            <a:ext cx="4038600" cy="5214985"/>
          </a:xfrm>
        </p:spPr>
        <p:txBody>
          <a:bodyPr>
            <a:normAutofit/>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2" y="6468055"/>
            <a:ext cx="668863" cy="365125"/>
          </a:xfrm>
          <a:prstGeom prst="rect">
            <a:avLst/>
          </a:prstGeom>
          <a:ln>
            <a:noFill/>
          </a:ln>
        </p:spPr>
        <p:txBody>
          <a:bodyPr vert="horz" lIns="91440" tIns="45720" rIns="91440" bIns="45720" rtlCol="0" anchor="ctr"/>
          <a:lstStyle>
            <a:lvl1pPr algn="r">
              <a:defRPr sz="1400">
                <a:solidFill>
                  <a:schemeClr val="bg1">
                    <a:lumMod val="95000"/>
                  </a:schemeClr>
                </a:solidFill>
                <a:latin typeface="+mn-lt"/>
                <a:cs typeface="Helvetica Neue"/>
              </a:defRPr>
            </a:lvl1pPr>
          </a:lstStyle>
          <a:p>
            <a:fld id="{A4F094D4-8444-354B-AB7F-37AC02075F9B}" type="slidenum">
              <a:rPr lang="en-US"/>
              <a:pPr/>
              <a:t>‹#›</a:t>
            </a:fld>
            <a:r>
              <a:rPr lang="en-US"/>
              <a:t> | </a:t>
            </a:r>
          </a:p>
        </p:txBody>
      </p:sp>
    </p:spTree>
    <p:extLst>
      <p:ext uri="{BB962C8B-B14F-4D97-AF65-F5344CB8AC3E}">
        <p14:creationId xmlns:p14="http://schemas.microsoft.com/office/powerpoint/2010/main" val="241507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34581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470872"/>
          </a:xfrm>
          <a:prstGeom prst="rect">
            <a:avLst/>
          </a:prstGeom>
        </p:spPr>
        <p:txBody>
          <a:bodyPr vert="horz" lIns="91436" tIns="45718" rIns="91436" bIns="45718"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883567"/>
            <a:ext cx="8229600" cy="5242597"/>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Rectangle 7"/>
          <p:cNvSpPr/>
          <p:nvPr userDrawn="1"/>
        </p:nvSpPr>
        <p:spPr>
          <a:xfrm>
            <a:off x="2" y="6419280"/>
            <a:ext cx="9144000" cy="457674"/>
          </a:xfrm>
          <a:prstGeom prst="rect">
            <a:avLst/>
          </a:prstGeom>
          <a:solidFill>
            <a:srgbClr val="3281B0"/>
          </a:solidFill>
          <a:ln>
            <a:solidFill>
              <a:srgbClr val="3281B0"/>
            </a:solidFill>
          </a:ln>
        </p:spPr>
        <p:style>
          <a:lnRef idx="1">
            <a:schemeClr val="accent1"/>
          </a:lnRef>
          <a:fillRef idx="3">
            <a:schemeClr val="accent1"/>
          </a:fillRef>
          <a:effectRef idx="2">
            <a:schemeClr val="accent1"/>
          </a:effectRef>
          <a:fontRef idx="minor">
            <a:schemeClr val="lt1"/>
          </a:fontRef>
        </p:style>
        <p:txBody>
          <a:bodyPr lIns="91436" tIns="45718" rIns="91436" bIns="45718" rtlCol="0" anchor="ctr"/>
          <a:lstStyle/>
          <a:p>
            <a:pPr algn="ctr"/>
            <a:endParaRPr lang="en-US">
              <a:solidFill>
                <a:srgbClr val="3281B0"/>
              </a:solidFill>
            </a:endParaRPr>
          </a:p>
        </p:txBody>
      </p:sp>
      <p:pic>
        <p:nvPicPr>
          <p:cNvPr id="11" name="Picture 10" descr="CCD-PPT-Footer-Logo-copy.png"/>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6798445" y="6557324"/>
            <a:ext cx="2258568" cy="250952"/>
          </a:xfrm>
          <a:prstGeom prst="rect">
            <a:avLst/>
          </a:prstGeom>
        </p:spPr>
      </p:pic>
      <p:sp>
        <p:nvSpPr>
          <p:cNvPr id="5" name="TextBox 4"/>
          <p:cNvSpPr txBox="1"/>
          <p:nvPr userDrawn="1"/>
        </p:nvSpPr>
        <p:spPr>
          <a:xfrm>
            <a:off x="133455" y="6474488"/>
            <a:ext cx="5948259" cy="369332"/>
          </a:xfrm>
          <a:prstGeom prst="rect">
            <a:avLst/>
          </a:prstGeom>
          <a:noFill/>
        </p:spPr>
        <p:txBody>
          <a:bodyPr wrap="square" rtlCol="0">
            <a:spAutoFit/>
          </a:bodyPr>
          <a:lstStyle/>
          <a:p>
            <a:pPr marL="0" marR="0" indent="0" algn="l" defTabSz="457181" rtl="0" eaLnBrk="1" fontAlgn="auto" latinLnBrk="0" hangingPunct="1">
              <a:lnSpc>
                <a:spcPct val="100000"/>
              </a:lnSpc>
              <a:spcBef>
                <a:spcPts val="0"/>
              </a:spcBef>
              <a:spcAft>
                <a:spcPts val="0"/>
              </a:spcAft>
              <a:buClrTx/>
              <a:buSzTx/>
              <a:buFontTx/>
              <a:buNone/>
              <a:tabLst/>
              <a:defRPr/>
            </a:pPr>
            <a:fld id="{DB6B04E4-F3AF-7541-8E23-F4DA9CC35BF9}" type="slidenum">
              <a:rPr>
                <a:solidFill>
                  <a:schemeClr val="bg1"/>
                </a:solidFill>
              </a:rPr>
              <a:t>‹#›</a:t>
            </a:fld>
            <a:r>
              <a:rPr lang="en-US" sz="1400">
                <a:solidFill>
                  <a:schemeClr val="bg1">
                    <a:lumMod val="95000"/>
                  </a:schemeClr>
                </a:solidFill>
              </a:rPr>
              <a:t> | Notes from NIST Usability and Accessibility</a:t>
            </a:r>
            <a:r>
              <a:rPr lang="en-US" sz="1400" baseline="0">
                <a:solidFill>
                  <a:schemeClr val="bg1">
                    <a:lumMod val="95000"/>
                  </a:schemeClr>
                </a:solidFill>
              </a:rPr>
              <a:t> </a:t>
            </a:r>
            <a:r>
              <a:rPr lang="en-US" sz="1400">
                <a:solidFill>
                  <a:schemeClr val="bg1">
                    <a:lumMod val="95000"/>
                  </a:schemeClr>
                </a:solidFill>
              </a:rPr>
              <a:t>Roadmap  Workshop</a:t>
            </a:r>
          </a:p>
        </p:txBody>
      </p:sp>
    </p:spTree>
    <p:extLst>
      <p:ext uri="{BB962C8B-B14F-4D97-AF65-F5344CB8AC3E}">
        <p14:creationId xmlns:p14="http://schemas.microsoft.com/office/powerpoint/2010/main" val="277606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54" r:id="rId4"/>
    <p:sldLayoutId id="2147483655" r:id="rId5"/>
    <p:sldLayoutId id="2147483652" r:id="rId6"/>
    <p:sldLayoutId id="2147483660" r:id="rId7"/>
  </p:sldLayoutIdLst>
  <p:txStyles>
    <p:titleStyle>
      <a:lvl1pPr algn="l" defTabSz="457181" rtl="0" eaLnBrk="1" latinLnBrk="0" hangingPunct="1">
        <a:spcBef>
          <a:spcPct val="0"/>
        </a:spcBef>
        <a:buNone/>
        <a:defRPr sz="2400" b="1" i="0" kern="1200">
          <a:solidFill>
            <a:srgbClr val="4D565E"/>
          </a:solidFill>
          <a:latin typeface="Helvetica Neue"/>
          <a:ea typeface="+mj-ea"/>
          <a:cs typeface="Helvetica Neue"/>
        </a:defRPr>
      </a:lvl1pPr>
    </p:titleStyle>
    <p:bodyStyle>
      <a:lvl1pPr marL="342886" indent="-342886" algn="l" defTabSz="457181" rtl="0" eaLnBrk="1" latinLnBrk="0" hangingPunct="1">
        <a:lnSpc>
          <a:spcPct val="114000"/>
        </a:lnSpc>
        <a:spcBef>
          <a:spcPct val="20000"/>
        </a:spcBef>
        <a:buFont typeface="Wingdings" charset="2"/>
        <a:buChar char="§"/>
        <a:defRPr sz="1600" b="0" i="0" kern="1200" baseline="0">
          <a:solidFill>
            <a:srgbClr val="4D565E"/>
          </a:solidFill>
          <a:latin typeface="Helvetica Neue"/>
          <a:ea typeface="+mn-ea"/>
          <a:cs typeface="Helvetica Neue"/>
        </a:defRPr>
      </a:lvl1pPr>
      <a:lvl2pPr marL="742920" indent="-285738" algn="l" defTabSz="457181" rtl="0" eaLnBrk="1" latinLnBrk="0" hangingPunct="1">
        <a:spcBef>
          <a:spcPct val="20000"/>
        </a:spcBef>
        <a:buFont typeface="Wingdings" charset="2"/>
        <a:buChar char="§"/>
        <a:defRPr sz="1200" b="0" i="0" kern="1200">
          <a:solidFill>
            <a:srgbClr val="4D565E"/>
          </a:solidFill>
          <a:latin typeface="Helvetica Neue"/>
          <a:ea typeface="+mn-ea"/>
          <a:cs typeface="Helvetica Neue"/>
        </a:defRPr>
      </a:lvl2pPr>
      <a:lvl3pPr marL="1142954" indent="-228591" algn="l" defTabSz="457181" rtl="0" eaLnBrk="1" latinLnBrk="0" hangingPunct="1">
        <a:spcBef>
          <a:spcPct val="20000"/>
        </a:spcBef>
        <a:buFont typeface="Wingdings" charset="2"/>
        <a:buChar char="§"/>
        <a:defRPr sz="1200" b="0" i="0" kern="1200">
          <a:solidFill>
            <a:srgbClr val="4D565E"/>
          </a:solidFill>
          <a:latin typeface="Helvetica Neue"/>
          <a:ea typeface="+mn-ea"/>
          <a:cs typeface="Helvetica Neue"/>
        </a:defRPr>
      </a:lvl3pPr>
      <a:lvl4pPr marL="1600135" indent="-228591" algn="l" defTabSz="457181" rtl="0" eaLnBrk="1" latinLnBrk="0" hangingPunct="1">
        <a:spcBef>
          <a:spcPct val="20000"/>
        </a:spcBef>
        <a:buFont typeface="Wingdings" charset="2"/>
        <a:buChar char="§"/>
        <a:defRPr sz="1200" b="0" i="0" kern="1200">
          <a:solidFill>
            <a:srgbClr val="4D565E"/>
          </a:solidFill>
          <a:latin typeface="Helvetica Neue"/>
          <a:ea typeface="+mn-ea"/>
          <a:cs typeface="Helvetica Neue"/>
        </a:defRPr>
      </a:lvl4pPr>
      <a:lvl5pPr marL="2057316" indent="-228591" algn="l" defTabSz="457181" rtl="0" eaLnBrk="1" latinLnBrk="0" hangingPunct="1">
        <a:spcBef>
          <a:spcPct val="20000"/>
        </a:spcBef>
        <a:buFont typeface="Wingdings" charset="2"/>
        <a:buChar char="§"/>
        <a:defRPr sz="1200" b="0" i="0" kern="1200">
          <a:solidFill>
            <a:srgbClr val="4D565E"/>
          </a:solidFill>
          <a:latin typeface="Helvetica Neue"/>
          <a:ea typeface="+mn-ea"/>
          <a:cs typeface="Helvetica Neue"/>
        </a:defRPr>
      </a:lvl5pPr>
      <a:lvl6pPr marL="2514498" indent="-228591" algn="l" defTabSz="457181" rtl="0" eaLnBrk="1" latinLnBrk="0" hangingPunct="1">
        <a:spcBef>
          <a:spcPct val="20000"/>
        </a:spcBef>
        <a:buFont typeface="Arial"/>
        <a:buChar char="•"/>
        <a:defRPr sz="2000" kern="1200">
          <a:solidFill>
            <a:schemeClr val="tx1"/>
          </a:solidFill>
          <a:latin typeface="+mn-lt"/>
          <a:ea typeface="+mn-ea"/>
          <a:cs typeface="+mn-cs"/>
        </a:defRPr>
      </a:lvl6pPr>
      <a:lvl7pPr marL="2971679" indent="-228591" algn="l" defTabSz="457181" rtl="0" eaLnBrk="1" latinLnBrk="0" hangingPunct="1">
        <a:spcBef>
          <a:spcPct val="20000"/>
        </a:spcBef>
        <a:buFont typeface="Arial"/>
        <a:buChar char="•"/>
        <a:defRPr sz="2000" kern="1200">
          <a:solidFill>
            <a:schemeClr val="tx1"/>
          </a:solidFill>
          <a:latin typeface="+mn-lt"/>
          <a:ea typeface="+mn-ea"/>
          <a:cs typeface="+mn-cs"/>
        </a:defRPr>
      </a:lvl7pPr>
      <a:lvl8pPr marL="3428860" indent="-228591" algn="l" defTabSz="457181" rtl="0" eaLnBrk="1" latinLnBrk="0" hangingPunct="1">
        <a:spcBef>
          <a:spcPct val="20000"/>
        </a:spcBef>
        <a:buFont typeface="Arial"/>
        <a:buChar char="•"/>
        <a:defRPr sz="2000" kern="1200">
          <a:solidFill>
            <a:schemeClr val="tx1"/>
          </a:solidFill>
          <a:latin typeface="+mn-lt"/>
          <a:ea typeface="+mn-ea"/>
          <a:cs typeface="+mn-cs"/>
        </a:defRPr>
      </a:lvl8pPr>
      <a:lvl9pPr marL="3886042" indent="-228591" algn="l" defTabSz="45718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1" rtl="0" eaLnBrk="1" latinLnBrk="0" hangingPunct="1">
        <a:defRPr sz="1800" kern="1200">
          <a:solidFill>
            <a:schemeClr val="tx1"/>
          </a:solidFill>
          <a:latin typeface="+mn-lt"/>
          <a:ea typeface="+mn-ea"/>
          <a:cs typeface="+mn-cs"/>
        </a:defRPr>
      </a:lvl1pPr>
      <a:lvl2pPr marL="457181" algn="l" defTabSz="457181" rtl="0" eaLnBrk="1" latinLnBrk="0" hangingPunct="1">
        <a:defRPr sz="1800" kern="1200">
          <a:solidFill>
            <a:schemeClr val="tx1"/>
          </a:solidFill>
          <a:latin typeface="+mn-lt"/>
          <a:ea typeface="+mn-ea"/>
          <a:cs typeface="+mn-cs"/>
        </a:defRPr>
      </a:lvl2pPr>
      <a:lvl3pPr marL="914363" algn="l" defTabSz="457181" rtl="0" eaLnBrk="1" latinLnBrk="0" hangingPunct="1">
        <a:defRPr sz="1800" kern="1200">
          <a:solidFill>
            <a:schemeClr val="tx1"/>
          </a:solidFill>
          <a:latin typeface="+mn-lt"/>
          <a:ea typeface="+mn-ea"/>
          <a:cs typeface="+mn-cs"/>
        </a:defRPr>
      </a:lvl3pPr>
      <a:lvl4pPr marL="1371544" algn="l" defTabSz="457181" rtl="0" eaLnBrk="1" latinLnBrk="0" hangingPunct="1">
        <a:defRPr sz="1800" kern="1200">
          <a:solidFill>
            <a:schemeClr val="tx1"/>
          </a:solidFill>
          <a:latin typeface="+mn-lt"/>
          <a:ea typeface="+mn-ea"/>
          <a:cs typeface="+mn-cs"/>
        </a:defRPr>
      </a:lvl4pPr>
      <a:lvl5pPr marL="1828726" algn="l" defTabSz="457181" rtl="0" eaLnBrk="1" latinLnBrk="0" hangingPunct="1">
        <a:defRPr sz="1800" kern="1200">
          <a:solidFill>
            <a:schemeClr val="tx1"/>
          </a:solidFill>
          <a:latin typeface="+mn-lt"/>
          <a:ea typeface="+mn-ea"/>
          <a:cs typeface="+mn-cs"/>
        </a:defRPr>
      </a:lvl5pPr>
      <a:lvl6pPr marL="2285907" algn="l" defTabSz="457181" rtl="0" eaLnBrk="1" latinLnBrk="0" hangingPunct="1">
        <a:defRPr sz="1800" kern="1200">
          <a:solidFill>
            <a:schemeClr val="tx1"/>
          </a:solidFill>
          <a:latin typeface="+mn-lt"/>
          <a:ea typeface="+mn-ea"/>
          <a:cs typeface="+mn-cs"/>
        </a:defRPr>
      </a:lvl6pPr>
      <a:lvl7pPr marL="2743088" algn="l" defTabSz="457181" rtl="0" eaLnBrk="1" latinLnBrk="0" hangingPunct="1">
        <a:defRPr sz="1800" kern="1200">
          <a:solidFill>
            <a:schemeClr val="tx1"/>
          </a:solidFill>
          <a:latin typeface="+mn-lt"/>
          <a:ea typeface="+mn-ea"/>
          <a:cs typeface="+mn-cs"/>
        </a:defRPr>
      </a:lvl7pPr>
      <a:lvl8pPr marL="3200270" algn="l" defTabSz="457181" rtl="0" eaLnBrk="1" latinLnBrk="0" hangingPunct="1">
        <a:defRPr sz="1800" kern="1200">
          <a:solidFill>
            <a:schemeClr val="tx1"/>
          </a:solidFill>
          <a:latin typeface="+mn-lt"/>
          <a:ea typeface="+mn-ea"/>
          <a:cs typeface="+mn-cs"/>
        </a:defRPr>
      </a:lvl8pPr>
      <a:lvl9pPr marL="3657451" algn="l" defTabSz="4571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a:t>Usability &amp; accessibility of </a:t>
            </a:r>
            <a:br>
              <a:rPr lang="en-US"/>
            </a:br>
            <a:r>
              <a:rPr lang="en-US"/>
              <a:t>next generation elections</a:t>
            </a:r>
            <a:br>
              <a:rPr lang="en-US"/>
            </a:br>
            <a:r>
              <a:rPr lang="en-US" sz="5400"/>
              <a:t>NIST Roadmap</a:t>
            </a:r>
          </a:p>
        </p:txBody>
      </p:sp>
      <p:sp>
        <p:nvSpPr>
          <p:cNvPr id="5" name="Subtitle 4"/>
          <p:cNvSpPr>
            <a:spLocks noGrp="1"/>
          </p:cNvSpPr>
          <p:nvPr>
            <p:ph type="subTitle" idx="1"/>
          </p:nvPr>
        </p:nvSpPr>
        <p:spPr>
          <a:xfrm>
            <a:off x="685800" y="3677503"/>
            <a:ext cx="7772400" cy="3017576"/>
          </a:xfrm>
        </p:spPr>
        <p:txBody>
          <a:bodyPr/>
          <a:lstStyle/>
          <a:p>
            <a:r>
              <a:rPr lang="en-US" dirty="0"/>
              <a:t>Notes from the October </a:t>
            </a:r>
            <a:r>
              <a:rPr lang="en-US" dirty="0" smtClean="0"/>
              <a:t>8-9, 2014 </a:t>
            </a:r>
            <a:r>
              <a:rPr lang="en-US" dirty="0"/>
              <a:t>workshop</a:t>
            </a:r>
          </a:p>
          <a:p>
            <a:pPr>
              <a:lnSpc>
                <a:spcPct val="90000"/>
              </a:lnSpc>
            </a:pPr>
            <a:endParaRPr lang="en-US" sz="1600" dirty="0"/>
          </a:p>
          <a:p>
            <a:pPr>
              <a:lnSpc>
                <a:spcPct val="90000"/>
              </a:lnSpc>
            </a:pPr>
            <a:r>
              <a:rPr lang="en-US" sz="1600" dirty="0"/>
              <a:t>Whitney Quesenbery and Dana </a:t>
            </a:r>
            <a:r>
              <a:rPr lang="en-US" sz="1600" dirty="0" err="1"/>
              <a:t>Chisnell</a:t>
            </a:r>
            <a:endParaRPr lang="en-US" sz="1600" dirty="0"/>
          </a:p>
          <a:p>
            <a:pPr>
              <a:lnSpc>
                <a:spcPct val="90000"/>
              </a:lnSpc>
            </a:pPr>
            <a:r>
              <a:rPr lang="en-US" sz="1600" dirty="0"/>
              <a:t>Center for Civic Design</a:t>
            </a:r>
            <a:br>
              <a:rPr lang="en-US" sz="1600" dirty="0"/>
            </a:br>
            <a:endParaRPr lang="en-US" sz="1600" dirty="0"/>
          </a:p>
          <a:p>
            <a:pPr>
              <a:lnSpc>
                <a:spcPct val="90000"/>
              </a:lnSpc>
            </a:pPr>
            <a:r>
              <a:rPr lang="en-US" sz="1600" dirty="0"/>
              <a:t>Kathryn Summers and graduate students</a:t>
            </a:r>
            <a:br>
              <a:rPr lang="en-US" sz="1600" dirty="0"/>
            </a:br>
            <a:r>
              <a:rPr lang="en-US" sz="1600" dirty="0"/>
              <a:t>University of Baltimore</a:t>
            </a:r>
          </a:p>
          <a:p>
            <a:pPr>
              <a:lnSpc>
                <a:spcPct val="90000"/>
              </a:lnSpc>
            </a:pPr>
            <a:endParaRPr lang="en-US" sz="1600" dirty="0"/>
          </a:p>
          <a:p>
            <a:r>
              <a:rPr lang="en-US" sz="1600" dirty="0"/>
              <a:t>Sharon Laskowski and </a:t>
            </a:r>
            <a:r>
              <a:rPr lang="en-US" sz="1600" dirty="0" err="1"/>
              <a:t>Shaneé</a:t>
            </a:r>
            <a:r>
              <a:rPr lang="en-US" sz="1600" dirty="0"/>
              <a:t> Dawkins</a:t>
            </a:r>
            <a:br>
              <a:rPr lang="en-US" sz="1600" dirty="0"/>
            </a:br>
            <a:r>
              <a:rPr lang="en-US" sz="1600" dirty="0"/>
              <a:t>NIST</a:t>
            </a:r>
          </a:p>
        </p:txBody>
      </p:sp>
    </p:spTree>
    <p:extLst>
      <p:ext uri="{BB962C8B-B14F-4D97-AF65-F5344CB8AC3E}">
        <p14:creationId xmlns:p14="http://schemas.microsoft.com/office/powerpoint/2010/main" val="989579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412637" y="-24710"/>
            <a:ext cx="8229600" cy="608929"/>
          </a:xfrm>
        </p:spPr>
        <p:txBody>
          <a:bodyPr/>
          <a:lstStyle/>
          <a:p>
            <a:r>
              <a:rPr lang="en-US" dirty="0"/>
              <a:t>The voter </a:t>
            </a:r>
            <a:r>
              <a:rPr lang="en-US" dirty="0" smtClean="0"/>
              <a:t>journey (1)</a:t>
            </a:r>
            <a:endParaRPr lang="en-US" dirty="0"/>
          </a:p>
        </p:txBody>
      </p:sp>
      <p:sp>
        <p:nvSpPr>
          <p:cNvPr id="3" name="Content Placeholder 2"/>
          <p:cNvSpPr>
            <a:spLocks noGrp="1"/>
          </p:cNvSpPr>
          <p:nvPr>
            <p:ph idx="1"/>
          </p:nvPr>
        </p:nvSpPr>
        <p:spPr>
          <a:xfrm>
            <a:off x="394095" y="584218"/>
            <a:ext cx="8654254" cy="2004869"/>
          </a:xfrm>
        </p:spPr>
        <p:txBody>
          <a:bodyPr>
            <a:normAutofit lnSpcReduction="10000"/>
          </a:bodyPr>
          <a:lstStyle/>
          <a:p>
            <a:pPr marL="0" indent="0">
              <a:buNone/>
            </a:pPr>
            <a:r>
              <a:rPr lang="en-US" sz="1600" dirty="0"/>
              <a:t>As the group worked on the 4 priority topics, we used portraits of voters (called 'personas') as a reminder of the range of people who use election systems. </a:t>
            </a:r>
          </a:p>
          <a:p>
            <a:pPr marL="0" indent="0">
              <a:buNone/>
            </a:pPr>
            <a:r>
              <a:rPr lang="en-US" sz="1600" dirty="0"/>
              <a:t>We also looked at the user experience across the entire process of voting, not just marking and casting a ballot. The goal was to be able to think about the context in which the systems are used, not just the equipment.</a:t>
            </a:r>
          </a:p>
          <a:p>
            <a:pPr marL="0" indent="0">
              <a:buNone/>
            </a:pPr>
            <a:r>
              <a:rPr lang="en-US" dirty="0"/>
              <a:t>A simple timeline helped organized the notes by both stages in the voter journey and type of notes.</a:t>
            </a:r>
          </a:p>
        </p:txBody>
      </p:sp>
      <p:grpSp>
        <p:nvGrpSpPr>
          <p:cNvPr id="16" name="Group 15" descr="Journey Stage: Choosing how to vote"/>
          <p:cNvGrpSpPr/>
          <p:nvPr/>
        </p:nvGrpSpPr>
        <p:grpSpPr>
          <a:xfrm>
            <a:off x="1745170" y="2759724"/>
            <a:ext cx="1384508" cy="3570176"/>
            <a:chOff x="1620489" y="1775514"/>
            <a:chExt cx="1384508" cy="4545963"/>
          </a:xfrm>
        </p:grpSpPr>
        <p:sp>
          <p:nvSpPr>
            <p:cNvPr id="51" name="TextBox 50"/>
            <p:cNvSpPr txBox="1"/>
            <p:nvPr/>
          </p:nvSpPr>
          <p:spPr>
            <a:xfrm>
              <a:off x="1620489" y="1788482"/>
              <a:ext cx="1384508" cy="583397"/>
            </a:xfrm>
            <a:prstGeom prst="rect">
              <a:avLst/>
            </a:prstGeom>
            <a:noFill/>
          </p:spPr>
          <p:txBody>
            <a:bodyPr wrap="square" rtlCol="0">
              <a:spAutoFit/>
            </a:bodyPr>
            <a:lstStyle/>
            <a:p>
              <a:r>
                <a:rPr lang="en-US" dirty="0"/>
                <a:t>Choosing how to vote</a:t>
              </a:r>
            </a:p>
          </p:txBody>
        </p:sp>
        <p:sp>
          <p:nvSpPr>
            <p:cNvPr id="57" name="Line 22"/>
            <p:cNvSpPr>
              <a:spLocks noChangeShapeType="1"/>
            </p:cNvSpPr>
            <p:nvPr/>
          </p:nvSpPr>
          <p:spPr bwMode="auto">
            <a:xfrm>
              <a:off x="3004997" y="1775514"/>
              <a:ext cx="0" cy="4545963"/>
            </a:xfrm>
            <a:prstGeom prst="line">
              <a:avLst/>
            </a:prstGeom>
            <a:noFill/>
            <a:ln w="12700">
              <a:solidFill>
                <a:srgbClr val="34343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7" name="Group 16" descr="Journey State: Getting to the polls"/>
          <p:cNvGrpSpPr/>
          <p:nvPr/>
        </p:nvGrpSpPr>
        <p:grpSpPr>
          <a:xfrm>
            <a:off x="3348732" y="2759724"/>
            <a:ext cx="1235963" cy="3570176"/>
            <a:chOff x="3224051" y="1775514"/>
            <a:chExt cx="1235963" cy="4545963"/>
          </a:xfrm>
        </p:grpSpPr>
        <p:sp>
          <p:nvSpPr>
            <p:cNvPr id="52" name="TextBox 51"/>
            <p:cNvSpPr txBox="1"/>
            <p:nvPr/>
          </p:nvSpPr>
          <p:spPr>
            <a:xfrm>
              <a:off x="3224051" y="1775514"/>
              <a:ext cx="1235963" cy="583397"/>
            </a:xfrm>
            <a:prstGeom prst="rect">
              <a:avLst/>
            </a:prstGeom>
            <a:noFill/>
          </p:spPr>
          <p:txBody>
            <a:bodyPr wrap="square" rtlCol="0">
              <a:spAutoFit/>
            </a:bodyPr>
            <a:lstStyle/>
            <a:p>
              <a:r>
                <a:rPr lang="en-US" dirty="0"/>
                <a:t>Getting to "the polls"</a:t>
              </a:r>
            </a:p>
          </p:txBody>
        </p:sp>
        <p:sp>
          <p:nvSpPr>
            <p:cNvPr id="58" name="Line 22"/>
            <p:cNvSpPr>
              <a:spLocks noChangeShapeType="1"/>
            </p:cNvSpPr>
            <p:nvPr/>
          </p:nvSpPr>
          <p:spPr bwMode="auto">
            <a:xfrm>
              <a:off x="4460014" y="1775514"/>
              <a:ext cx="0" cy="4545963"/>
            </a:xfrm>
            <a:prstGeom prst="line">
              <a:avLst/>
            </a:prstGeom>
            <a:noFill/>
            <a:ln w="12700">
              <a:solidFill>
                <a:srgbClr val="34343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18" name="Group 17" descr="Journey Stage: Marking the ballot"/>
          <p:cNvGrpSpPr/>
          <p:nvPr/>
        </p:nvGrpSpPr>
        <p:grpSpPr>
          <a:xfrm>
            <a:off x="4803749" y="2744937"/>
            <a:ext cx="1332778" cy="3587317"/>
            <a:chOff x="4679068" y="1753688"/>
            <a:chExt cx="1332778" cy="4567789"/>
          </a:xfrm>
        </p:grpSpPr>
        <p:sp>
          <p:nvSpPr>
            <p:cNvPr id="53" name="TextBox 52"/>
            <p:cNvSpPr txBox="1"/>
            <p:nvPr/>
          </p:nvSpPr>
          <p:spPr>
            <a:xfrm>
              <a:off x="4679068" y="1753688"/>
              <a:ext cx="1332778" cy="583397"/>
            </a:xfrm>
            <a:prstGeom prst="rect">
              <a:avLst/>
            </a:prstGeom>
            <a:noFill/>
          </p:spPr>
          <p:txBody>
            <a:bodyPr wrap="square" rtlCol="0">
              <a:spAutoFit/>
            </a:bodyPr>
            <a:lstStyle/>
            <a:p>
              <a:r>
                <a:rPr lang="en-US" dirty="0"/>
                <a:t>Marking the ballot</a:t>
              </a:r>
            </a:p>
          </p:txBody>
        </p:sp>
        <p:sp>
          <p:nvSpPr>
            <p:cNvPr id="59" name="Line 22"/>
            <p:cNvSpPr>
              <a:spLocks noChangeShapeType="1"/>
            </p:cNvSpPr>
            <p:nvPr/>
          </p:nvSpPr>
          <p:spPr bwMode="auto">
            <a:xfrm>
              <a:off x="6011846" y="1775514"/>
              <a:ext cx="0" cy="4545963"/>
            </a:xfrm>
            <a:prstGeom prst="line">
              <a:avLst/>
            </a:prstGeom>
            <a:noFill/>
            <a:ln w="12700">
              <a:solidFill>
                <a:srgbClr val="34343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grpSp>
        <p:nvGrpSpPr>
          <p:cNvPr id="20" name="Group 19" descr="Journey Stage: Casting the vote"/>
          <p:cNvGrpSpPr/>
          <p:nvPr/>
        </p:nvGrpSpPr>
        <p:grpSpPr>
          <a:xfrm>
            <a:off x="6355581" y="2759724"/>
            <a:ext cx="1233397" cy="3570176"/>
            <a:chOff x="6230900" y="1775514"/>
            <a:chExt cx="1233397" cy="4545963"/>
          </a:xfrm>
        </p:grpSpPr>
        <p:sp>
          <p:nvSpPr>
            <p:cNvPr id="55" name="TextBox 54"/>
            <p:cNvSpPr txBox="1"/>
            <p:nvPr/>
          </p:nvSpPr>
          <p:spPr>
            <a:xfrm>
              <a:off x="6230900" y="1775514"/>
              <a:ext cx="1233397" cy="583397"/>
            </a:xfrm>
            <a:prstGeom prst="rect">
              <a:avLst/>
            </a:prstGeom>
            <a:noFill/>
          </p:spPr>
          <p:txBody>
            <a:bodyPr wrap="square" rtlCol="0">
              <a:spAutoFit/>
            </a:bodyPr>
            <a:lstStyle/>
            <a:p>
              <a:r>
                <a:rPr lang="en-US"/>
                <a:t>Casting the ballot</a:t>
              </a:r>
            </a:p>
          </p:txBody>
        </p:sp>
        <p:sp>
          <p:nvSpPr>
            <p:cNvPr id="60" name="Line 22"/>
            <p:cNvSpPr>
              <a:spLocks noChangeShapeType="1"/>
            </p:cNvSpPr>
            <p:nvPr/>
          </p:nvSpPr>
          <p:spPr bwMode="auto">
            <a:xfrm>
              <a:off x="7464297" y="1775514"/>
              <a:ext cx="0" cy="4545963"/>
            </a:xfrm>
            <a:prstGeom prst="line">
              <a:avLst/>
            </a:prstGeom>
            <a:noFill/>
            <a:ln w="12700">
              <a:solidFill>
                <a:srgbClr val="34343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54" name="TextBox 53" descr="Journey Stage: Getting results"/>
          <p:cNvSpPr txBox="1"/>
          <p:nvPr/>
        </p:nvSpPr>
        <p:spPr>
          <a:xfrm>
            <a:off x="7643848" y="2736031"/>
            <a:ext cx="1250800" cy="646331"/>
          </a:xfrm>
          <a:prstGeom prst="rect">
            <a:avLst/>
          </a:prstGeom>
          <a:noFill/>
        </p:spPr>
        <p:txBody>
          <a:bodyPr wrap="square" rtlCol="0">
            <a:spAutoFit/>
          </a:bodyPr>
          <a:lstStyle/>
          <a:p>
            <a:r>
              <a:rPr lang="en-US" dirty="0"/>
              <a:t>Getting the results</a:t>
            </a:r>
          </a:p>
        </p:txBody>
      </p:sp>
      <p:sp>
        <p:nvSpPr>
          <p:cNvPr id="236548" name="Line 3" descr="(divider line)"/>
          <p:cNvSpPr>
            <a:spLocks noChangeShapeType="1"/>
          </p:cNvSpPr>
          <p:nvPr/>
        </p:nvSpPr>
        <p:spPr bwMode="auto">
          <a:xfrm flipH="1">
            <a:off x="226814" y="2736031"/>
            <a:ext cx="8645339" cy="0"/>
          </a:xfrm>
          <a:prstGeom prst="line">
            <a:avLst/>
          </a:prstGeom>
          <a:noFill/>
          <a:ln w="6350" cmpd="sng">
            <a:solidFill>
              <a:srgbClr val="343434"/>
            </a:solidFill>
            <a:prstDash val="sys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6" name="Group 5" descr="(images of blue sticky notes)"/>
          <p:cNvGrpSpPr/>
          <p:nvPr/>
        </p:nvGrpSpPr>
        <p:grpSpPr>
          <a:xfrm>
            <a:off x="469644" y="3470026"/>
            <a:ext cx="8674356" cy="425934"/>
            <a:chOff x="351600" y="3369748"/>
            <a:chExt cx="8920540" cy="721743"/>
          </a:xfrm>
        </p:grpSpPr>
        <p:sp>
          <p:nvSpPr>
            <p:cNvPr id="50" name="Rectangle 49"/>
            <p:cNvSpPr/>
            <p:nvPr/>
          </p:nvSpPr>
          <p:spPr>
            <a:xfrm>
              <a:off x="351600"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1" name="Rectangle 60"/>
            <p:cNvSpPr/>
            <p:nvPr/>
          </p:nvSpPr>
          <p:spPr>
            <a:xfrm>
              <a:off x="909530"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4" name="Rectangle 63"/>
            <p:cNvSpPr/>
            <p:nvPr/>
          </p:nvSpPr>
          <p:spPr>
            <a:xfrm>
              <a:off x="1851232"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6" name="Rectangle 65"/>
            <p:cNvSpPr/>
            <p:nvPr/>
          </p:nvSpPr>
          <p:spPr>
            <a:xfrm>
              <a:off x="3418737"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7" name="Rectangle 66"/>
            <p:cNvSpPr/>
            <p:nvPr/>
          </p:nvSpPr>
          <p:spPr>
            <a:xfrm>
              <a:off x="4660587"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8" name="Rectangle 67"/>
            <p:cNvSpPr/>
            <p:nvPr/>
          </p:nvSpPr>
          <p:spPr>
            <a:xfrm>
              <a:off x="5218517"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69" name="Rectangle 68"/>
            <p:cNvSpPr/>
            <p:nvPr/>
          </p:nvSpPr>
          <p:spPr>
            <a:xfrm>
              <a:off x="6246203"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0" name="Rectangle 69"/>
            <p:cNvSpPr/>
            <p:nvPr/>
          </p:nvSpPr>
          <p:spPr>
            <a:xfrm>
              <a:off x="7824323" y="3629166"/>
              <a:ext cx="459660" cy="462325"/>
            </a:xfrm>
            <a:prstGeom prst="rect">
              <a:avLst/>
            </a:prstGeom>
            <a:solidFill>
              <a:schemeClr val="tx1">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5" name="TextBox 94"/>
            <p:cNvSpPr txBox="1"/>
            <p:nvPr/>
          </p:nvSpPr>
          <p:spPr>
            <a:xfrm>
              <a:off x="536070" y="3369748"/>
              <a:ext cx="8736070" cy="523220"/>
            </a:xfrm>
            <a:prstGeom prst="rect">
              <a:avLst/>
            </a:prstGeom>
            <a:noFill/>
          </p:spPr>
          <p:txBody>
            <a:bodyPr wrap="square" rtlCol="0">
              <a:spAutoFit/>
            </a:bodyPr>
            <a:lstStyle/>
            <a:p>
              <a:pPr algn="ctr"/>
              <a:r>
                <a:rPr lang="en-US" sz="2800" b="1">
                  <a:solidFill>
                    <a:srgbClr val="4D565E"/>
                  </a:solidFill>
                  <a:latin typeface="ClearviewADA"/>
                  <a:cs typeface="ClearviewADA"/>
                </a:rPr>
                <a:t>Blue sky / future tech ideas</a:t>
              </a:r>
            </a:p>
          </p:txBody>
        </p:sp>
      </p:grpSp>
      <p:grpSp>
        <p:nvGrpSpPr>
          <p:cNvPr id="92" name="Group 91" descr="(images of pink sticky notes)"/>
          <p:cNvGrpSpPr/>
          <p:nvPr/>
        </p:nvGrpSpPr>
        <p:grpSpPr>
          <a:xfrm>
            <a:off x="243636" y="4248553"/>
            <a:ext cx="8673489" cy="621397"/>
            <a:chOff x="226804" y="2273354"/>
            <a:chExt cx="8736070" cy="1042342"/>
          </a:xfrm>
        </p:grpSpPr>
        <p:sp>
          <p:nvSpPr>
            <p:cNvPr id="97" name="Rectangle 96"/>
            <p:cNvSpPr/>
            <p:nvPr/>
          </p:nvSpPr>
          <p:spPr>
            <a:xfrm rot="20759222">
              <a:off x="400735" y="2416580"/>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8" name="Rectangle 97"/>
            <p:cNvSpPr/>
            <p:nvPr/>
          </p:nvSpPr>
          <p:spPr>
            <a:xfrm rot="20759222">
              <a:off x="1900367" y="2397717"/>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9" name="Rectangle 98"/>
            <p:cNvSpPr/>
            <p:nvPr/>
          </p:nvSpPr>
          <p:spPr>
            <a:xfrm>
              <a:off x="2294012" y="2751726"/>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0" name="Rectangle 99"/>
            <p:cNvSpPr/>
            <p:nvPr/>
          </p:nvSpPr>
          <p:spPr>
            <a:xfrm rot="1432784">
              <a:off x="1860348" y="2853371"/>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1" name="Rectangle 100"/>
            <p:cNvSpPr/>
            <p:nvPr/>
          </p:nvSpPr>
          <p:spPr>
            <a:xfrm rot="20759222">
              <a:off x="4939552" y="2322127"/>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2" name="Rectangle 101"/>
            <p:cNvSpPr/>
            <p:nvPr/>
          </p:nvSpPr>
          <p:spPr>
            <a:xfrm>
              <a:off x="5333197" y="2676136"/>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3" name="Rectangle 102"/>
            <p:cNvSpPr/>
            <p:nvPr/>
          </p:nvSpPr>
          <p:spPr>
            <a:xfrm rot="1432784">
              <a:off x="4899533" y="2777781"/>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4" name="Rectangle 103"/>
            <p:cNvSpPr/>
            <p:nvPr/>
          </p:nvSpPr>
          <p:spPr>
            <a:xfrm rot="20759222">
              <a:off x="6366034" y="2387769"/>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5" name="Rectangle 104"/>
            <p:cNvSpPr/>
            <p:nvPr/>
          </p:nvSpPr>
          <p:spPr>
            <a:xfrm>
              <a:off x="6759679" y="2741778"/>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6" name="Rectangle 105"/>
            <p:cNvSpPr/>
            <p:nvPr/>
          </p:nvSpPr>
          <p:spPr>
            <a:xfrm rot="159408">
              <a:off x="3344007" y="2311517"/>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7" name="Rectangle 106"/>
            <p:cNvSpPr/>
            <p:nvPr/>
          </p:nvSpPr>
          <p:spPr>
            <a:xfrm>
              <a:off x="3565314" y="2704529"/>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8" name="Rectangle 107"/>
            <p:cNvSpPr/>
            <p:nvPr/>
          </p:nvSpPr>
          <p:spPr>
            <a:xfrm rot="159408">
              <a:off x="7794769" y="2377576"/>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09" name="Rectangle 108"/>
            <p:cNvSpPr/>
            <p:nvPr/>
          </p:nvSpPr>
          <p:spPr>
            <a:xfrm>
              <a:off x="8016076" y="2770588"/>
              <a:ext cx="459660" cy="462325"/>
            </a:xfrm>
            <a:prstGeom prst="rect">
              <a:avLst/>
            </a:prstGeom>
            <a:solidFill>
              <a:schemeClr val="accent2">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110" name="TextBox 109"/>
            <p:cNvSpPr txBox="1"/>
            <p:nvPr/>
          </p:nvSpPr>
          <p:spPr>
            <a:xfrm>
              <a:off x="226804" y="2273354"/>
              <a:ext cx="8736070" cy="523220"/>
            </a:xfrm>
            <a:prstGeom prst="rect">
              <a:avLst/>
            </a:prstGeom>
            <a:noFill/>
          </p:spPr>
          <p:txBody>
            <a:bodyPr wrap="square" rtlCol="0">
              <a:spAutoFit/>
            </a:bodyPr>
            <a:lstStyle/>
            <a:p>
              <a:pPr algn="ctr"/>
              <a:r>
                <a:rPr lang="en-US" sz="2800" b="1">
                  <a:solidFill>
                    <a:srgbClr val="4D565E"/>
                  </a:solidFill>
                  <a:latin typeface="ClearviewADA"/>
                  <a:cs typeface="ClearviewADA"/>
                </a:rPr>
                <a:t>Problems, gaps and opportunities</a:t>
              </a:r>
            </a:p>
          </p:txBody>
        </p:sp>
        <p:sp>
          <p:nvSpPr>
            <p:cNvPr id="111" name="TextBox 110"/>
            <p:cNvSpPr txBox="1"/>
            <p:nvPr/>
          </p:nvSpPr>
          <p:spPr>
            <a:xfrm>
              <a:off x="4531959" y="2567060"/>
              <a:ext cx="248786" cy="276999"/>
            </a:xfrm>
            <a:prstGeom prst="rect">
              <a:avLst/>
            </a:prstGeom>
            <a:noFill/>
          </p:spPr>
          <p:txBody>
            <a:bodyPr wrap="none" rtlCol="0">
              <a:spAutoFit/>
            </a:bodyPr>
            <a:lstStyle/>
            <a:p>
              <a:r>
                <a:rPr lang="en-US" sz="1200"/>
                <a:t>z</a:t>
              </a:r>
            </a:p>
          </p:txBody>
        </p:sp>
      </p:grpSp>
      <p:grpSp>
        <p:nvGrpSpPr>
          <p:cNvPr id="7" name="Group 6" descr="images of green stick notes"/>
          <p:cNvGrpSpPr/>
          <p:nvPr/>
        </p:nvGrpSpPr>
        <p:grpSpPr>
          <a:xfrm>
            <a:off x="412637" y="5138398"/>
            <a:ext cx="8459516" cy="525050"/>
            <a:chOff x="351600" y="4519929"/>
            <a:chExt cx="8520553" cy="1279592"/>
          </a:xfrm>
        </p:grpSpPr>
        <p:sp>
          <p:nvSpPr>
            <p:cNvPr id="36" name="Rectangle 35"/>
            <p:cNvSpPr/>
            <p:nvPr/>
          </p:nvSpPr>
          <p:spPr>
            <a:xfrm>
              <a:off x="351600" y="4519929"/>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7" name="Rectangle 36"/>
            <p:cNvSpPr/>
            <p:nvPr/>
          </p:nvSpPr>
          <p:spPr>
            <a:xfrm>
              <a:off x="909530" y="4519929"/>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8" name="Rectangle 37"/>
            <p:cNvSpPr/>
            <p:nvPr/>
          </p:nvSpPr>
          <p:spPr>
            <a:xfrm>
              <a:off x="581430" y="4903491"/>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39" name="Rectangle 38"/>
            <p:cNvSpPr/>
            <p:nvPr/>
          </p:nvSpPr>
          <p:spPr>
            <a:xfrm>
              <a:off x="1759566" y="4519929"/>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0" name="Rectangle 39"/>
            <p:cNvSpPr/>
            <p:nvPr/>
          </p:nvSpPr>
          <p:spPr>
            <a:xfrm>
              <a:off x="2317496" y="4519929"/>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1" name="Rectangle 40"/>
            <p:cNvSpPr/>
            <p:nvPr/>
          </p:nvSpPr>
          <p:spPr>
            <a:xfrm>
              <a:off x="6381471" y="4593566"/>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2" name="Rectangle 41"/>
            <p:cNvSpPr/>
            <p:nvPr/>
          </p:nvSpPr>
          <p:spPr>
            <a:xfrm>
              <a:off x="3256206" y="4593566"/>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3" name="Rectangle 42"/>
            <p:cNvSpPr/>
            <p:nvPr/>
          </p:nvSpPr>
          <p:spPr>
            <a:xfrm>
              <a:off x="5099640" y="4982254"/>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4" name="Rectangle 43"/>
            <p:cNvSpPr/>
            <p:nvPr/>
          </p:nvSpPr>
          <p:spPr>
            <a:xfrm>
              <a:off x="4869810" y="4672328"/>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5" name="Rectangle 44"/>
            <p:cNvSpPr/>
            <p:nvPr/>
          </p:nvSpPr>
          <p:spPr>
            <a:xfrm>
              <a:off x="6841131" y="5106438"/>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6" name="Rectangle 45"/>
            <p:cNvSpPr/>
            <p:nvPr/>
          </p:nvSpPr>
          <p:spPr>
            <a:xfrm>
              <a:off x="6611301" y="4796512"/>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7" name="Rectangle 46"/>
            <p:cNvSpPr/>
            <p:nvPr/>
          </p:nvSpPr>
          <p:spPr>
            <a:xfrm>
              <a:off x="7784300" y="4903491"/>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8" name="Rectangle 47"/>
            <p:cNvSpPr/>
            <p:nvPr/>
          </p:nvSpPr>
          <p:spPr>
            <a:xfrm>
              <a:off x="7805238" y="4593565"/>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49" name="Rectangle 48"/>
            <p:cNvSpPr/>
            <p:nvPr/>
          </p:nvSpPr>
          <p:spPr>
            <a:xfrm>
              <a:off x="3886010" y="4796512"/>
              <a:ext cx="459660" cy="462325"/>
            </a:xfrm>
            <a:prstGeom prst="rect">
              <a:avLst/>
            </a:prstGeom>
            <a:solidFill>
              <a:schemeClr val="accent3">
                <a:lumMod val="20000"/>
                <a:lumOff val="80000"/>
              </a:schemeClr>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4" name="TextBox 93"/>
            <p:cNvSpPr txBox="1"/>
            <p:nvPr/>
          </p:nvSpPr>
          <p:spPr>
            <a:xfrm>
              <a:off x="731605" y="4524389"/>
              <a:ext cx="8140548" cy="1275132"/>
            </a:xfrm>
            <a:prstGeom prst="rect">
              <a:avLst/>
            </a:prstGeom>
            <a:noFill/>
          </p:spPr>
          <p:txBody>
            <a:bodyPr wrap="square" rtlCol="0">
              <a:spAutoFit/>
            </a:bodyPr>
            <a:lstStyle/>
            <a:p>
              <a:pPr algn="ctr"/>
              <a:r>
                <a:rPr lang="en-US" sz="2800" b="1">
                  <a:solidFill>
                    <a:srgbClr val="4D565E"/>
                  </a:solidFill>
                  <a:latin typeface="ClearviewADA"/>
                  <a:cs typeface="ClearviewADA"/>
                </a:rPr>
                <a:t>Promising resources</a:t>
              </a:r>
            </a:p>
          </p:txBody>
        </p:sp>
      </p:grpSp>
      <p:grpSp>
        <p:nvGrpSpPr>
          <p:cNvPr id="8" name="Group 7" descr="images of yellow sticky notes"/>
          <p:cNvGrpSpPr/>
          <p:nvPr/>
        </p:nvGrpSpPr>
        <p:grpSpPr>
          <a:xfrm>
            <a:off x="512610" y="5844035"/>
            <a:ext cx="8359543" cy="523220"/>
            <a:chOff x="274170" y="5427744"/>
            <a:chExt cx="8702847" cy="1275132"/>
          </a:xfrm>
        </p:grpSpPr>
        <p:sp>
          <p:nvSpPr>
            <p:cNvPr id="74" name="Rectangle 73"/>
            <p:cNvSpPr/>
            <p:nvPr/>
          </p:nvSpPr>
          <p:spPr>
            <a:xfrm rot="1256308">
              <a:off x="274170" y="5612766"/>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5" name="Rectangle 74"/>
            <p:cNvSpPr/>
            <p:nvPr/>
          </p:nvSpPr>
          <p:spPr>
            <a:xfrm rot="21116889">
              <a:off x="426570" y="5765166"/>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6" name="Rectangle 75"/>
            <p:cNvSpPr/>
            <p:nvPr/>
          </p:nvSpPr>
          <p:spPr>
            <a:xfrm rot="224669">
              <a:off x="811261" y="5612765"/>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7" name="Rectangle 76"/>
            <p:cNvSpPr/>
            <p:nvPr/>
          </p:nvSpPr>
          <p:spPr>
            <a:xfrm rot="1256308">
              <a:off x="1826582" y="5612767"/>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8" name="Rectangle 77"/>
            <p:cNvSpPr/>
            <p:nvPr/>
          </p:nvSpPr>
          <p:spPr>
            <a:xfrm rot="21116889">
              <a:off x="1978982" y="5765167"/>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79" name="Rectangle 78"/>
            <p:cNvSpPr/>
            <p:nvPr/>
          </p:nvSpPr>
          <p:spPr>
            <a:xfrm rot="224669">
              <a:off x="2363673" y="5612766"/>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0" name="Rectangle 79"/>
            <p:cNvSpPr/>
            <p:nvPr/>
          </p:nvSpPr>
          <p:spPr>
            <a:xfrm rot="1256308">
              <a:off x="3334314" y="5693071"/>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1" name="Rectangle 80"/>
            <p:cNvSpPr/>
            <p:nvPr/>
          </p:nvSpPr>
          <p:spPr>
            <a:xfrm rot="21116889">
              <a:off x="3486714" y="5845471"/>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2" name="Rectangle 81"/>
            <p:cNvSpPr/>
            <p:nvPr/>
          </p:nvSpPr>
          <p:spPr>
            <a:xfrm rot="224669">
              <a:off x="3871405" y="5693070"/>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3" name="Rectangle 82"/>
            <p:cNvSpPr/>
            <p:nvPr/>
          </p:nvSpPr>
          <p:spPr>
            <a:xfrm rot="1256308">
              <a:off x="4810712" y="5707161"/>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4" name="Rectangle 83"/>
            <p:cNvSpPr/>
            <p:nvPr/>
          </p:nvSpPr>
          <p:spPr>
            <a:xfrm rot="21116889">
              <a:off x="4963112" y="5859561"/>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5" name="Rectangle 84"/>
            <p:cNvSpPr/>
            <p:nvPr/>
          </p:nvSpPr>
          <p:spPr>
            <a:xfrm rot="224669">
              <a:off x="5347803" y="5707160"/>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6" name="Rectangle 85"/>
            <p:cNvSpPr/>
            <p:nvPr/>
          </p:nvSpPr>
          <p:spPr>
            <a:xfrm rot="1256308">
              <a:off x="6289435" y="5749769"/>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8" name="Rectangle 87"/>
            <p:cNvSpPr/>
            <p:nvPr/>
          </p:nvSpPr>
          <p:spPr>
            <a:xfrm rot="224669">
              <a:off x="6826526" y="5749768"/>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9" name="Rectangle 88"/>
            <p:cNvSpPr/>
            <p:nvPr/>
          </p:nvSpPr>
          <p:spPr>
            <a:xfrm rot="1256308">
              <a:off x="7675443" y="5692042"/>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0" name="Rectangle 89"/>
            <p:cNvSpPr/>
            <p:nvPr/>
          </p:nvSpPr>
          <p:spPr>
            <a:xfrm rot="21116889">
              <a:off x="7827843" y="5844442"/>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1" name="Rectangle 90"/>
            <p:cNvSpPr/>
            <p:nvPr/>
          </p:nvSpPr>
          <p:spPr>
            <a:xfrm rot="224669">
              <a:off x="8212534" y="5692041"/>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87" name="Rectangle 86"/>
            <p:cNvSpPr/>
            <p:nvPr/>
          </p:nvSpPr>
          <p:spPr>
            <a:xfrm rot="21116889">
              <a:off x="7959454" y="5612766"/>
              <a:ext cx="459660" cy="462325"/>
            </a:xfrm>
            <a:prstGeom prst="rect">
              <a:avLst/>
            </a:prstGeom>
            <a:solidFill>
              <a:srgbClr val="FFFFCA"/>
            </a:solidFill>
            <a:ln>
              <a:solidFill>
                <a:srgbClr val="7F7F7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a:p>
          </p:txBody>
        </p:sp>
        <p:sp>
          <p:nvSpPr>
            <p:cNvPr id="96" name="TextBox 95"/>
            <p:cNvSpPr txBox="1"/>
            <p:nvPr/>
          </p:nvSpPr>
          <p:spPr>
            <a:xfrm>
              <a:off x="560357" y="5427744"/>
              <a:ext cx="8416660" cy="1275132"/>
            </a:xfrm>
            <a:prstGeom prst="rect">
              <a:avLst/>
            </a:prstGeom>
            <a:noFill/>
          </p:spPr>
          <p:txBody>
            <a:bodyPr wrap="square" rtlCol="0">
              <a:spAutoFit/>
            </a:bodyPr>
            <a:lstStyle/>
            <a:p>
              <a:pPr algn="ctr"/>
              <a:r>
                <a:rPr lang="en-US" sz="2800" b="1">
                  <a:solidFill>
                    <a:srgbClr val="4D565E"/>
                  </a:solidFill>
                  <a:latin typeface="ClearviewADA"/>
                  <a:cs typeface="ClearviewADA"/>
                </a:rPr>
                <a:t>Other Notes</a:t>
              </a:r>
            </a:p>
          </p:txBody>
        </p:sp>
      </p:grpSp>
      <p:sp>
        <p:nvSpPr>
          <p:cNvPr id="93" name="Line 3" descr="(divider line)"/>
          <p:cNvSpPr>
            <a:spLocks noChangeShapeType="1"/>
          </p:cNvSpPr>
          <p:nvPr/>
        </p:nvSpPr>
        <p:spPr bwMode="auto">
          <a:xfrm flipH="1">
            <a:off x="337044" y="3498132"/>
            <a:ext cx="8645339" cy="0"/>
          </a:xfrm>
          <a:prstGeom prst="line">
            <a:avLst/>
          </a:prstGeom>
          <a:noFill/>
          <a:ln w="6350" cmpd="sng">
            <a:solidFill>
              <a:srgbClr val="343434"/>
            </a:solidFill>
            <a:prstDash val="sysDash"/>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nvGrpSpPr>
          <p:cNvPr id="112" name="Group 111" descr="Journey Stage: Preparing to Vote"/>
          <p:cNvGrpSpPr/>
          <p:nvPr/>
        </p:nvGrpSpPr>
        <p:grpSpPr>
          <a:xfrm>
            <a:off x="475040" y="2759724"/>
            <a:ext cx="1109468" cy="3570176"/>
            <a:chOff x="350359" y="1775514"/>
            <a:chExt cx="1109468" cy="4545963"/>
          </a:xfrm>
        </p:grpSpPr>
        <p:sp>
          <p:nvSpPr>
            <p:cNvPr id="113" name="TextBox 112"/>
            <p:cNvSpPr txBox="1"/>
            <p:nvPr/>
          </p:nvSpPr>
          <p:spPr>
            <a:xfrm>
              <a:off x="350359" y="1775514"/>
              <a:ext cx="1109468" cy="583397"/>
            </a:xfrm>
            <a:prstGeom prst="rect">
              <a:avLst/>
            </a:prstGeom>
            <a:noFill/>
          </p:spPr>
          <p:txBody>
            <a:bodyPr wrap="square" rtlCol="0">
              <a:spAutoFit/>
            </a:bodyPr>
            <a:lstStyle/>
            <a:p>
              <a:r>
                <a:rPr lang="en-US"/>
                <a:t>Preparing to vote</a:t>
              </a:r>
            </a:p>
          </p:txBody>
        </p:sp>
        <p:sp>
          <p:nvSpPr>
            <p:cNvPr id="114" name="Line 22"/>
            <p:cNvSpPr>
              <a:spLocks noChangeShapeType="1"/>
            </p:cNvSpPr>
            <p:nvPr/>
          </p:nvSpPr>
          <p:spPr bwMode="auto">
            <a:xfrm>
              <a:off x="1459827" y="1775514"/>
              <a:ext cx="0" cy="4545963"/>
            </a:xfrm>
            <a:prstGeom prst="line">
              <a:avLst/>
            </a:prstGeom>
            <a:noFill/>
            <a:ln w="12700">
              <a:solidFill>
                <a:srgbClr val="343434"/>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grpSp>
    </p:spTree>
    <p:extLst>
      <p:ext uri="{BB962C8B-B14F-4D97-AF65-F5344CB8AC3E}">
        <p14:creationId xmlns:p14="http://schemas.microsoft.com/office/powerpoint/2010/main" val="1758282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voter </a:t>
            </a:r>
            <a:r>
              <a:rPr lang="en-US" dirty="0" smtClean="0"/>
              <a:t>journey (2)</a:t>
            </a:r>
            <a:endParaRPr lang="en-US" dirty="0"/>
          </a:p>
        </p:txBody>
      </p:sp>
      <p:sp>
        <p:nvSpPr>
          <p:cNvPr id="6" name="Content Placeholder 5"/>
          <p:cNvSpPr>
            <a:spLocks noGrp="1"/>
          </p:cNvSpPr>
          <p:nvPr>
            <p:ph idx="1"/>
          </p:nvPr>
        </p:nvSpPr>
        <p:spPr/>
        <p:txBody>
          <a:bodyPr>
            <a:normAutofit lnSpcReduction="10000"/>
          </a:bodyPr>
          <a:lstStyle/>
          <a:p>
            <a:pPr marL="0" indent="0">
              <a:buNone/>
            </a:pPr>
            <a:r>
              <a:rPr lang="en-US" dirty="0"/>
              <a:t>The election process and voter journey is a useful organizing principle, to ensure that the scope is grounded in the voter's process rather than specific technology.</a:t>
            </a:r>
          </a:p>
          <a:p>
            <a:r>
              <a:rPr lang="en-US" sz="1600" dirty="0"/>
              <a:t>Elections are a service design, requiring coordination of people, procedures, policy, information, and systems. </a:t>
            </a:r>
          </a:p>
          <a:p>
            <a:r>
              <a:rPr lang="en-US" sz="1600" dirty="0"/>
              <a:t>The voter journey includes learning and making choices as well as the core activities of participation.</a:t>
            </a:r>
          </a:p>
          <a:p>
            <a:r>
              <a:rPr lang="en-US" sz="1600" dirty="0"/>
              <a:t>There is a wide array of technology systems in use. They include specialized systems, systems used throughout the journey, and general systems used as part of elections</a:t>
            </a:r>
          </a:p>
          <a:p>
            <a:r>
              <a:rPr lang="en-US" sz="1600" dirty="0"/>
              <a:t>Technology and procedures are used in the context of the voter journey. Guidance for them must take context into account.</a:t>
            </a:r>
          </a:p>
          <a:p>
            <a:r>
              <a:rPr lang="en-US" sz="1600" dirty="0"/>
              <a:t>Inclusion of a process or technology on the voter journey map does not mean that NIST or the EAC will automatically write standards for it. </a:t>
            </a:r>
          </a:p>
          <a:p>
            <a:endParaRPr lang="en-US" dirty="0"/>
          </a:p>
          <a:p>
            <a:endParaRPr lang="en-US" sz="1600" dirty="0"/>
          </a:p>
          <a:p>
            <a:pPr marL="0" indent="0">
              <a:buNone/>
            </a:pPr>
            <a:r>
              <a:rPr lang="en-US" dirty="0"/>
              <a:t>The next slide shows a summary of the notes collected on the journey map during the workshop.</a:t>
            </a:r>
            <a:endParaRPr lang="en-US" sz="1600" dirty="0"/>
          </a:p>
        </p:txBody>
      </p:sp>
    </p:spTree>
    <p:extLst>
      <p:ext uri="{BB962C8B-B14F-4D97-AF65-F5344CB8AC3E}">
        <p14:creationId xmlns:p14="http://schemas.microsoft.com/office/powerpoint/2010/main" val="74474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The Voter Journey</a:t>
            </a:r>
          </a:p>
        </p:txBody>
      </p:sp>
      <p:grpSp>
        <p:nvGrpSpPr>
          <p:cNvPr id="32" name="Group 31" descr="(visual dividing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descr="Column headings&#10;"/>
          <p:cNvGrpSpPr/>
          <p:nvPr/>
        </p:nvGrpSpPr>
        <p:grpSpPr>
          <a:xfrm>
            <a:off x="731490" y="530284"/>
            <a:ext cx="8433221" cy="584776"/>
            <a:chOff x="731490" y="530284"/>
            <a:chExt cx="8433221" cy="584776"/>
          </a:xfrm>
        </p:grpSpPr>
        <p:sp>
          <p:nvSpPr>
            <p:cNvPr id="147" name="TextBox 146"/>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148" name="TextBox 147"/>
            <p:cNvSpPr txBox="1"/>
            <p:nvPr/>
          </p:nvSpPr>
          <p:spPr>
            <a:xfrm>
              <a:off x="731490" y="530284"/>
              <a:ext cx="1554480" cy="584776"/>
            </a:xfrm>
            <a:prstGeom prst="rect">
              <a:avLst/>
            </a:prstGeom>
            <a:noFill/>
          </p:spPr>
          <p:txBody>
            <a:bodyPr wrap="square" rtlCol="0">
              <a:spAutoFit/>
            </a:bodyPr>
            <a:lstStyle/>
            <a:p>
              <a:r>
                <a:rPr lang="en-US" sz="1600" dirty="0">
                  <a:solidFill>
                    <a:srgbClr val="4D565E"/>
                  </a:solidFill>
                </a:rPr>
                <a:t>Preparing </a:t>
              </a:r>
              <a:br>
                <a:rPr lang="en-US" sz="1600" dirty="0">
                  <a:solidFill>
                    <a:srgbClr val="4D565E"/>
                  </a:solidFill>
                </a:rPr>
              </a:br>
              <a:r>
                <a:rPr lang="en-US" sz="1600" dirty="0">
                  <a:solidFill>
                    <a:srgbClr val="4D565E"/>
                  </a:solidFill>
                </a:rPr>
                <a:t>to vote</a:t>
              </a:r>
            </a:p>
          </p:txBody>
        </p:sp>
        <p:sp>
          <p:nvSpPr>
            <p:cNvPr id="149" name="TextBox 148"/>
            <p:cNvSpPr txBox="1"/>
            <p:nvPr/>
          </p:nvSpPr>
          <p:spPr>
            <a:xfrm>
              <a:off x="2142741" y="530284"/>
              <a:ext cx="1554480" cy="584776"/>
            </a:xfrm>
            <a:prstGeom prst="rect">
              <a:avLst/>
            </a:prstGeom>
            <a:noFill/>
          </p:spPr>
          <p:txBody>
            <a:bodyPr wrap="square" rtlCol="0">
              <a:spAutoFit/>
            </a:bodyPr>
            <a:lstStyle/>
            <a:p>
              <a:r>
                <a:rPr lang="en-US" sz="1600" dirty="0">
                  <a:solidFill>
                    <a:srgbClr val="4D565E"/>
                  </a:solidFill>
                </a:rPr>
                <a:t>Choosing how to vote</a:t>
              </a:r>
            </a:p>
          </p:txBody>
        </p:sp>
        <p:sp>
          <p:nvSpPr>
            <p:cNvPr id="150" name="TextBox 149"/>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151" name="TextBox 150"/>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152" name="TextBox 151"/>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grpSp>
      <p:sp>
        <p:nvSpPr>
          <p:cNvPr id="52" name="TextBox 51"/>
          <p:cNvSpPr txBox="1"/>
          <p:nvPr/>
        </p:nvSpPr>
        <p:spPr>
          <a:xfrm>
            <a:off x="163116" y="2681265"/>
            <a:ext cx="1383473" cy="1595309"/>
          </a:xfrm>
          <a:prstGeom prst="rect">
            <a:avLst/>
          </a:prstGeom>
          <a:solidFill>
            <a:srgbClr val="FFFFFF"/>
          </a:solidFill>
        </p:spPr>
        <p:txBody>
          <a:bodyPr wrap="square" rtlCol="0">
            <a:spAutoFit/>
          </a:bodyPr>
          <a:lstStyle/>
          <a:p>
            <a:pPr>
              <a:spcAft>
                <a:spcPts val="400"/>
              </a:spcAft>
            </a:pPr>
            <a:r>
              <a:rPr lang="en-US" sz="900" b="1">
                <a:solidFill>
                  <a:srgbClr val="4D565E"/>
                </a:solidFill>
              </a:rPr>
              <a:t>Overall Thoughts</a:t>
            </a:r>
          </a:p>
          <a:p>
            <a:pPr>
              <a:spcAft>
                <a:spcPts val="400"/>
              </a:spcAft>
            </a:pPr>
            <a:r>
              <a:rPr lang="en-US" sz="900">
                <a:solidFill>
                  <a:srgbClr val="4D565E"/>
                </a:solidFill>
              </a:rPr>
              <a:t>Plain language</a:t>
            </a:r>
          </a:p>
          <a:p>
            <a:pPr>
              <a:spcAft>
                <a:spcPts val="400"/>
              </a:spcAft>
            </a:pPr>
            <a:r>
              <a:rPr lang="en-US" sz="900">
                <a:solidFill>
                  <a:srgbClr val="4D565E"/>
                </a:solidFill>
              </a:rPr>
              <a:t>Universal ID</a:t>
            </a:r>
          </a:p>
          <a:p>
            <a:pPr>
              <a:spcAft>
                <a:spcPts val="400"/>
              </a:spcAft>
            </a:pPr>
            <a:r>
              <a:rPr lang="en-US" sz="900">
                <a:solidFill>
                  <a:srgbClr val="4D565E"/>
                </a:solidFill>
              </a:rPr>
              <a:t>Universal WIFI for all devices</a:t>
            </a:r>
          </a:p>
          <a:p>
            <a:pPr>
              <a:spcAft>
                <a:spcPts val="400"/>
              </a:spcAft>
            </a:pPr>
            <a:r>
              <a:rPr lang="en-US" sz="900">
                <a:solidFill>
                  <a:srgbClr val="4D565E"/>
                </a:solidFill>
              </a:rPr>
              <a:t>Your choice is your choice, regardless of disability</a:t>
            </a:r>
          </a:p>
          <a:p>
            <a:pPr>
              <a:spcAft>
                <a:spcPts val="400"/>
              </a:spcAft>
            </a:pPr>
            <a:endParaRPr lang="en-US" sz="900">
              <a:solidFill>
                <a:srgbClr val="4D565E"/>
              </a:solidFill>
            </a:endParaRPr>
          </a:p>
        </p:txBody>
      </p:sp>
      <p:sp>
        <p:nvSpPr>
          <p:cNvPr id="69" name="Rounded Rectangle 68"/>
          <p:cNvSpPr/>
          <p:nvPr/>
        </p:nvSpPr>
        <p:spPr>
          <a:xfrm>
            <a:off x="854853" y="1141909"/>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Blue Sky Ideas</a:t>
            </a:r>
          </a:p>
        </p:txBody>
      </p:sp>
      <p:sp>
        <p:nvSpPr>
          <p:cNvPr id="86" name="TextBox 85"/>
          <p:cNvSpPr txBox="1"/>
          <p:nvPr/>
        </p:nvSpPr>
        <p:spPr>
          <a:xfrm>
            <a:off x="800233" y="1515611"/>
            <a:ext cx="1383473" cy="1405513"/>
          </a:xfrm>
          <a:prstGeom prst="rect">
            <a:avLst/>
          </a:prstGeom>
          <a:noFill/>
        </p:spPr>
        <p:txBody>
          <a:bodyPr wrap="square" rtlCol="0">
            <a:spAutoFit/>
          </a:bodyPr>
          <a:lstStyle/>
          <a:p>
            <a:pPr>
              <a:spcAft>
                <a:spcPts val="400"/>
              </a:spcAft>
            </a:pPr>
            <a:r>
              <a:rPr lang="en-US" sz="900">
                <a:solidFill>
                  <a:srgbClr val="4D565E"/>
                </a:solidFill>
              </a:rPr>
              <a:t>Elections know me</a:t>
            </a:r>
          </a:p>
          <a:p>
            <a:pPr>
              <a:spcAft>
                <a:spcPts val="400"/>
              </a:spcAft>
            </a:pPr>
            <a:r>
              <a:rPr lang="en-US" sz="900">
                <a:solidFill>
                  <a:srgbClr val="4D565E"/>
                </a:solidFill>
              </a:rPr>
              <a:t>Use the cloud</a:t>
            </a:r>
          </a:p>
          <a:p>
            <a:pPr>
              <a:spcAft>
                <a:spcPts val="400"/>
              </a:spcAft>
            </a:pPr>
            <a:r>
              <a:rPr lang="en-US" sz="900">
                <a:solidFill>
                  <a:srgbClr val="4D565E"/>
                </a:solidFill>
              </a:rPr>
              <a:t>Virtual voter representative the "knows" voter configuration</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88" name="TextBox 87"/>
          <p:cNvSpPr txBox="1"/>
          <p:nvPr/>
        </p:nvSpPr>
        <p:spPr>
          <a:xfrm>
            <a:off x="2181375" y="1511714"/>
            <a:ext cx="1316791" cy="1872308"/>
          </a:xfrm>
          <a:prstGeom prst="rect">
            <a:avLst/>
          </a:prstGeom>
          <a:noFill/>
        </p:spPr>
        <p:txBody>
          <a:bodyPr wrap="square" rtlCol="0">
            <a:spAutoFit/>
          </a:bodyPr>
          <a:lstStyle/>
          <a:p>
            <a:pPr>
              <a:spcAft>
                <a:spcPts val="400"/>
              </a:spcAft>
            </a:pPr>
            <a:r>
              <a:rPr lang="en-US" sz="900">
                <a:solidFill>
                  <a:srgbClr val="4D565E"/>
                </a:solidFill>
              </a:rPr>
              <a:t>SMS and texting for voting</a:t>
            </a:r>
          </a:p>
          <a:p>
            <a:pPr>
              <a:spcAft>
                <a:spcPts val="400"/>
              </a:spcAft>
            </a:pPr>
            <a:r>
              <a:rPr lang="en-US" sz="900">
                <a:solidFill>
                  <a:srgbClr val="4D565E"/>
                </a:solidFill>
              </a:rPr>
              <a:t>Vote from home</a:t>
            </a:r>
          </a:p>
          <a:p>
            <a:pPr>
              <a:spcAft>
                <a:spcPts val="400"/>
              </a:spcAft>
            </a:pPr>
            <a:r>
              <a:rPr lang="en-US" sz="900">
                <a:solidFill>
                  <a:srgbClr val="4D565E"/>
                </a:solidFill>
              </a:rPr>
              <a:t>Vote on a smartphone</a:t>
            </a:r>
          </a:p>
          <a:p>
            <a:pPr>
              <a:spcAft>
                <a:spcPts val="400"/>
              </a:spcAft>
            </a:pPr>
            <a:r>
              <a:rPr lang="en-US" sz="900">
                <a:solidFill>
                  <a:srgbClr val="4D565E"/>
                </a:solidFill>
              </a:rPr>
              <a:t>Vote on home PC</a:t>
            </a:r>
          </a:p>
          <a:p>
            <a:pPr>
              <a:spcAft>
                <a:spcPts val="400"/>
              </a:spcAft>
            </a:pPr>
            <a:r>
              <a:rPr lang="en-US" sz="900">
                <a:solidFill>
                  <a:srgbClr val="4D565E"/>
                </a:solidFill>
              </a:rPr>
              <a:t>Build in "negotiation" vs. using personalized config and PII</a:t>
            </a:r>
          </a:p>
          <a:p>
            <a:pPr>
              <a:spcAft>
                <a:spcPts val="400"/>
              </a:spcAft>
            </a:pPr>
            <a:r>
              <a:rPr lang="en-US" sz="900">
                <a:solidFill>
                  <a:srgbClr val="4D565E"/>
                </a:solidFill>
              </a:rPr>
              <a:t>Preferences for voters match to choices (OK Cupid)</a:t>
            </a:r>
          </a:p>
        </p:txBody>
      </p:sp>
      <p:sp>
        <p:nvSpPr>
          <p:cNvPr id="89" name="TextBox 88"/>
          <p:cNvSpPr txBox="1"/>
          <p:nvPr/>
        </p:nvSpPr>
        <p:spPr>
          <a:xfrm>
            <a:off x="3533061" y="1542921"/>
            <a:ext cx="1299816" cy="1492716"/>
          </a:xfrm>
          <a:prstGeom prst="rect">
            <a:avLst/>
          </a:prstGeom>
          <a:noFill/>
        </p:spPr>
        <p:txBody>
          <a:bodyPr wrap="square" rtlCol="0">
            <a:spAutoFit/>
          </a:bodyPr>
          <a:lstStyle/>
          <a:p>
            <a:pPr>
              <a:spcAft>
                <a:spcPts val="400"/>
              </a:spcAft>
            </a:pPr>
            <a:r>
              <a:rPr lang="en-US" sz="900">
                <a:solidFill>
                  <a:srgbClr val="4D565E"/>
                </a:solidFill>
              </a:rPr>
              <a:t>UberVote (car service)</a:t>
            </a:r>
          </a:p>
          <a:p>
            <a:pPr>
              <a:spcAft>
                <a:spcPts val="400"/>
              </a:spcAft>
            </a:pPr>
            <a:r>
              <a:rPr lang="en-US" sz="900">
                <a:solidFill>
                  <a:srgbClr val="4D565E"/>
                </a:solidFill>
              </a:rPr>
              <a:t>Absentee voters can vote anywhere</a:t>
            </a:r>
          </a:p>
          <a:p>
            <a:pPr>
              <a:spcAft>
                <a:spcPts val="400"/>
              </a:spcAft>
            </a:pPr>
            <a:r>
              <a:rPr lang="en-US" sz="900">
                <a:solidFill>
                  <a:srgbClr val="4D565E"/>
                </a:solidFill>
              </a:rPr>
              <a:t>Pushing ballot to people the way they want</a:t>
            </a:r>
          </a:p>
          <a:p>
            <a:pPr>
              <a:spcAft>
                <a:spcPts val="400"/>
              </a:spcAft>
            </a:pPr>
            <a:r>
              <a:rPr lang="en-US" sz="900">
                <a:solidFill>
                  <a:srgbClr val="4D565E"/>
                </a:solidFill>
              </a:rPr>
              <a:t>Online ballot marking tool and backup support</a:t>
            </a:r>
          </a:p>
        </p:txBody>
      </p:sp>
      <p:sp>
        <p:nvSpPr>
          <p:cNvPr id="102" name="TextBox 101"/>
          <p:cNvSpPr txBox="1"/>
          <p:nvPr/>
        </p:nvSpPr>
        <p:spPr>
          <a:xfrm>
            <a:off x="4881639" y="1542921"/>
            <a:ext cx="1299816" cy="3359895"/>
          </a:xfrm>
          <a:prstGeom prst="rect">
            <a:avLst/>
          </a:prstGeom>
          <a:noFill/>
        </p:spPr>
        <p:txBody>
          <a:bodyPr wrap="square" rtlCol="0">
            <a:spAutoFit/>
          </a:bodyPr>
          <a:lstStyle/>
          <a:p>
            <a:pPr>
              <a:spcAft>
                <a:spcPts val="400"/>
              </a:spcAft>
            </a:pPr>
            <a:r>
              <a:rPr lang="en-US" sz="900">
                <a:solidFill>
                  <a:srgbClr val="4D565E"/>
                </a:solidFill>
              </a:rPr>
              <a:t>Designed and built by states and voting jurisdictions</a:t>
            </a:r>
          </a:p>
          <a:p>
            <a:pPr>
              <a:spcAft>
                <a:spcPts val="400"/>
              </a:spcAft>
            </a:pPr>
            <a:r>
              <a:rPr lang="en-US" sz="900">
                <a:solidFill>
                  <a:srgbClr val="4D565E"/>
                </a:solidFill>
              </a:rPr>
              <a:t>A well-designed ballot should be shared via internet or by NIST</a:t>
            </a:r>
          </a:p>
          <a:p>
            <a:pPr>
              <a:spcAft>
                <a:spcPts val="400"/>
              </a:spcAft>
            </a:pPr>
            <a:r>
              <a:rPr lang="en-US" sz="900">
                <a:solidFill>
                  <a:srgbClr val="4D565E"/>
                </a:solidFill>
              </a:rPr>
              <a:t>Photos of candidates on ballots</a:t>
            </a:r>
          </a:p>
          <a:p>
            <a:pPr>
              <a:spcAft>
                <a:spcPts val="400"/>
              </a:spcAft>
            </a:pPr>
            <a:r>
              <a:rPr lang="en-US" sz="900">
                <a:solidFill>
                  <a:srgbClr val="4D565E"/>
                </a:solidFill>
              </a:rPr>
              <a:t>Common interactions patterns layout template (so good, you'd be foolish not to use it)</a:t>
            </a:r>
          </a:p>
          <a:p>
            <a:pPr>
              <a:spcAft>
                <a:spcPts val="400"/>
              </a:spcAft>
            </a:pPr>
            <a:r>
              <a:rPr lang="en-US" sz="900">
                <a:solidFill>
                  <a:srgbClr val="4D565E"/>
                </a:solidFill>
              </a:rPr>
              <a:t>A pilot project with small elections would usability test a ballot design</a:t>
            </a:r>
          </a:p>
          <a:p>
            <a:pPr>
              <a:spcAft>
                <a:spcPts val="400"/>
              </a:spcAft>
            </a:pPr>
            <a:r>
              <a:rPr lang="en-US" sz="900">
                <a:solidFill>
                  <a:srgbClr val="4D565E"/>
                </a:solidFill>
              </a:rPr>
              <a:t>Ballot designed to work on standard computers</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3" name="TextBox 102"/>
          <p:cNvSpPr txBox="1"/>
          <p:nvPr/>
        </p:nvSpPr>
        <p:spPr>
          <a:xfrm>
            <a:off x="6239944" y="1542921"/>
            <a:ext cx="1299816" cy="1682512"/>
          </a:xfrm>
          <a:prstGeom prst="rect">
            <a:avLst/>
          </a:prstGeom>
          <a:noFill/>
        </p:spPr>
        <p:txBody>
          <a:bodyPr wrap="square" rtlCol="0">
            <a:spAutoFit/>
          </a:bodyPr>
          <a:lstStyle/>
          <a:p>
            <a:pPr>
              <a:spcAft>
                <a:spcPts val="400"/>
              </a:spcAft>
            </a:pPr>
            <a:r>
              <a:rPr lang="en-US" sz="900">
                <a:solidFill>
                  <a:srgbClr val="4D565E"/>
                </a:solidFill>
              </a:rPr>
              <a:t>Paper based system then PDF'd and goes to the cloud</a:t>
            </a:r>
          </a:p>
          <a:p>
            <a:pPr>
              <a:spcAft>
                <a:spcPts val="400"/>
              </a:spcAft>
            </a:pPr>
            <a:r>
              <a:rPr lang="en-US" sz="900">
                <a:solidFill>
                  <a:srgbClr val="4D565E"/>
                </a:solidFill>
              </a:rPr>
              <a:t>Take picture of your ballot and mail or upload it</a:t>
            </a:r>
          </a:p>
          <a:p>
            <a:pPr>
              <a:spcAft>
                <a:spcPts val="400"/>
              </a:spcAft>
            </a:pPr>
            <a:r>
              <a:rPr lang="en-US" sz="900">
                <a:solidFill>
                  <a:srgbClr val="4D565E"/>
                </a:solidFill>
              </a:rPr>
              <a:t>Audio version of the ballot</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4" name="TextBox 103"/>
          <p:cNvSpPr txBox="1"/>
          <p:nvPr/>
        </p:nvSpPr>
        <p:spPr>
          <a:xfrm>
            <a:off x="7610231" y="1542921"/>
            <a:ext cx="1299816" cy="938719"/>
          </a:xfrm>
          <a:prstGeom prst="rect">
            <a:avLst/>
          </a:prstGeom>
          <a:noFill/>
        </p:spPr>
        <p:txBody>
          <a:bodyPr wrap="square" rtlCol="0">
            <a:spAutoFit/>
          </a:bodyPr>
          <a:lstStyle/>
          <a:p>
            <a:pPr>
              <a:spcAft>
                <a:spcPts val="400"/>
              </a:spcAft>
            </a:pPr>
            <a:r>
              <a:rPr lang="en-US" sz="900">
                <a:solidFill>
                  <a:srgbClr val="4D565E"/>
                </a:solidFill>
              </a:rPr>
              <a:t>One "time zone" for elections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33" name="Rounded Rectangle 132"/>
          <p:cNvSpPr/>
          <p:nvPr/>
        </p:nvSpPr>
        <p:spPr>
          <a:xfrm>
            <a:off x="834973" y="4570033"/>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Other Notes</a:t>
            </a:r>
          </a:p>
        </p:txBody>
      </p:sp>
      <p:sp>
        <p:nvSpPr>
          <p:cNvPr id="134" name="TextBox 133"/>
          <p:cNvSpPr txBox="1"/>
          <p:nvPr/>
        </p:nvSpPr>
        <p:spPr>
          <a:xfrm>
            <a:off x="765536" y="4982256"/>
            <a:ext cx="1383473" cy="887422"/>
          </a:xfrm>
          <a:prstGeom prst="rect">
            <a:avLst/>
          </a:prstGeom>
          <a:noFill/>
        </p:spPr>
        <p:txBody>
          <a:bodyPr wrap="square" rtlCol="0">
            <a:spAutoFit/>
          </a:bodyPr>
          <a:lstStyle/>
          <a:p>
            <a:pPr>
              <a:spcAft>
                <a:spcPts val="400"/>
              </a:spcAft>
            </a:pPr>
            <a:r>
              <a:rPr lang="en-US" sz="900">
                <a:solidFill>
                  <a:srgbClr val="4D565E"/>
                </a:solidFill>
              </a:rPr>
              <a:t>Voters need the ability to "rehearse" to prepare</a:t>
            </a:r>
          </a:p>
          <a:p>
            <a:pPr>
              <a:spcAft>
                <a:spcPts val="400"/>
              </a:spcAft>
            </a:pPr>
            <a:r>
              <a:rPr lang="en-US" sz="900">
                <a:solidFill>
                  <a:srgbClr val="4D565E"/>
                </a:solidFill>
              </a:rPr>
              <a:t>Identify preferences, not abilities</a:t>
            </a:r>
          </a:p>
          <a:p>
            <a:pPr>
              <a:spcAft>
                <a:spcPts val="400"/>
              </a:spcAft>
            </a:pPr>
            <a:r>
              <a:rPr lang="en-US" sz="900">
                <a:solidFill>
                  <a:srgbClr val="4D565E"/>
                </a:solidFill>
              </a:rPr>
              <a:t>Personal settings "card"</a:t>
            </a:r>
          </a:p>
        </p:txBody>
      </p:sp>
      <p:sp>
        <p:nvSpPr>
          <p:cNvPr id="136" name="TextBox 135"/>
          <p:cNvSpPr txBox="1"/>
          <p:nvPr/>
        </p:nvSpPr>
        <p:spPr>
          <a:xfrm>
            <a:off x="3541350" y="5007160"/>
            <a:ext cx="1291527" cy="836126"/>
          </a:xfrm>
          <a:prstGeom prst="rect">
            <a:avLst/>
          </a:prstGeom>
          <a:noFill/>
        </p:spPr>
        <p:txBody>
          <a:bodyPr wrap="square" rtlCol="0">
            <a:spAutoFit/>
          </a:bodyPr>
          <a:lstStyle/>
          <a:p>
            <a:pPr>
              <a:spcAft>
                <a:spcPts val="400"/>
              </a:spcAft>
            </a:pPr>
            <a:r>
              <a:rPr lang="en-US" sz="900">
                <a:solidFill>
                  <a:srgbClr val="4D565E"/>
                </a:solidFill>
              </a:rPr>
              <a:t>My details have changed - how to update</a:t>
            </a:r>
          </a:p>
          <a:p>
            <a:pPr>
              <a:spcAft>
                <a:spcPts val="400"/>
              </a:spcAft>
            </a:pPr>
            <a:r>
              <a:rPr lang="en-US" sz="900">
                <a:solidFill>
                  <a:srgbClr val="4D565E"/>
                </a:solidFill>
              </a:rPr>
              <a:t>Bringing voting (iPad) tech to you</a:t>
            </a:r>
          </a:p>
        </p:txBody>
      </p:sp>
      <p:sp>
        <p:nvSpPr>
          <p:cNvPr id="138" name="TextBox 137"/>
          <p:cNvSpPr txBox="1"/>
          <p:nvPr/>
        </p:nvSpPr>
        <p:spPr>
          <a:xfrm>
            <a:off x="4889928" y="5020505"/>
            <a:ext cx="1291527" cy="1354217"/>
          </a:xfrm>
          <a:prstGeom prst="rect">
            <a:avLst/>
          </a:prstGeom>
          <a:noFill/>
        </p:spPr>
        <p:txBody>
          <a:bodyPr wrap="square" rtlCol="0">
            <a:spAutoFit/>
          </a:bodyPr>
          <a:lstStyle/>
          <a:p>
            <a:pPr>
              <a:spcAft>
                <a:spcPts val="400"/>
              </a:spcAft>
            </a:pPr>
            <a:r>
              <a:rPr lang="en-US" sz="900">
                <a:solidFill>
                  <a:srgbClr val="4D565E"/>
                </a:solidFill>
              </a:rPr>
              <a:t>Ballot marking saves $?</a:t>
            </a:r>
          </a:p>
          <a:p>
            <a:pPr>
              <a:spcAft>
                <a:spcPts val="400"/>
              </a:spcAft>
            </a:pPr>
            <a:r>
              <a:rPr lang="en-US" sz="900">
                <a:solidFill>
                  <a:srgbClr val="4D565E"/>
                </a:solidFill>
              </a:rPr>
              <a:t>Support phone lines for voters</a:t>
            </a:r>
          </a:p>
          <a:p>
            <a:pPr>
              <a:spcAft>
                <a:spcPts val="400"/>
              </a:spcAft>
            </a:pPr>
            <a:r>
              <a:rPr lang="en-US" sz="900">
                <a:solidFill>
                  <a:srgbClr val="4D565E"/>
                </a:solidFill>
              </a:rPr>
              <a:t>Marking/reading anywhere give syou time</a:t>
            </a:r>
          </a:p>
          <a:p>
            <a:pPr>
              <a:spcAft>
                <a:spcPts val="400"/>
              </a:spcAft>
            </a:pPr>
            <a:r>
              <a:rPr lang="en-US" sz="900">
                <a:solidFill>
                  <a:srgbClr val="4D565E"/>
                </a:solidFill>
              </a:rPr>
              <a:t>Online ballot marking prevents error</a:t>
            </a:r>
          </a:p>
        </p:txBody>
      </p:sp>
      <p:sp>
        <p:nvSpPr>
          <p:cNvPr id="139" name="TextBox 138"/>
          <p:cNvSpPr txBox="1"/>
          <p:nvPr/>
        </p:nvSpPr>
        <p:spPr>
          <a:xfrm>
            <a:off x="6265112" y="5007160"/>
            <a:ext cx="1291527" cy="1251625"/>
          </a:xfrm>
          <a:prstGeom prst="rect">
            <a:avLst/>
          </a:prstGeom>
          <a:noFill/>
        </p:spPr>
        <p:txBody>
          <a:bodyPr wrap="square" rtlCol="0">
            <a:spAutoFit/>
          </a:bodyPr>
          <a:lstStyle/>
          <a:p>
            <a:pPr>
              <a:spcAft>
                <a:spcPts val="400"/>
              </a:spcAft>
            </a:pPr>
            <a:r>
              <a:rPr lang="en-US" sz="900">
                <a:solidFill>
                  <a:srgbClr val="4D565E"/>
                </a:solidFill>
              </a:rPr>
              <a:t>All systems must be subject to the same standards - not like current double-standard for paper and DRE</a:t>
            </a:r>
          </a:p>
          <a:p>
            <a:pPr>
              <a:spcAft>
                <a:spcPts val="400"/>
              </a:spcAft>
            </a:pPr>
            <a:r>
              <a:rPr lang="en-US" sz="900">
                <a:solidFill>
                  <a:srgbClr val="4D565E"/>
                </a:solidFill>
              </a:rPr>
              <a:t>Minimum standards vs. goals</a:t>
            </a:r>
          </a:p>
        </p:txBody>
      </p:sp>
      <p:sp>
        <p:nvSpPr>
          <p:cNvPr id="140" name="TextBox 139"/>
          <p:cNvSpPr txBox="1"/>
          <p:nvPr/>
        </p:nvSpPr>
        <p:spPr>
          <a:xfrm>
            <a:off x="7623417" y="4975703"/>
            <a:ext cx="1383473" cy="697627"/>
          </a:xfrm>
          <a:prstGeom prst="rect">
            <a:avLst/>
          </a:prstGeom>
          <a:noFill/>
        </p:spPr>
        <p:txBody>
          <a:bodyPr wrap="square" rtlCol="0">
            <a:spAutoFit/>
          </a:bodyPr>
          <a:lstStyle/>
          <a:p>
            <a:pPr>
              <a:spcAft>
                <a:spcPts val="400"/>
              </a:spcAft>
            </a:pPr>
            <a:r>
              <a:rPr lang="en-US" sz="900">
                <a:solidFill>
                  <a:srgbClr val="4D565E"/>
                </a:solidFill>
              </a:rPr>
              <a:t>Votes don't get announced until a specific time</a:t>
            </a:r>
          </a:p>
          <a:p>
            <a:pPr>
              <a:spcAft>
                <a:spcPts val="400"/>
              </a:spcAft>
            </a:pPr>
            <a:endParaRPr lang="en-US" sz="900">
              <a:solidFill>
                <a:srgbClr val="4D565E"/>
              </a:solidFill>
            </a:endParaRPr>
          </a:p>
        </p:txBody>
      </p:sp>
    </p:spTree>
    <p:extLst>
      <p:ext uri="{BB962C8B-B14F-4D97-AF65-F5344CB8AC3E}">
        <p14:creationId xmlns:p14="http://schemas.microsoft.com/office/powerpoint/2010/main" val="2490969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dirty="0"/>
              <a:t>The Voter Journey </a:t>
            </a:r>
            <a:r>
              <a:rPr lang="en-US" dirty="0" smtClean="0"/>
              <a:t>(continued)</a:t>
            </a:r>
            <a:endParaRPr lang="en-US" dirty="0"/>
          </a:p>
        </p:txBody>
      </p:sp>
      <p:grpSp>
        <p:nvGrpSpPr>
          <p:cNvPr id="32" name="Group 31" descr="(visual dividing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grpSp>
        <p:nvGrpSpPr>
          <p:cNvPr id="2" name="Group 1" descr="Stages of the journey"/>
          <p:cNvGrpSpPr/>
          <p:nvPr/>
        </p:nvGrpSpPr>
        <p:grpSpPr>
          <a:xfrm>
            <a:off x="731490" y="530284"/>
            <a:ext cx="8433221" cy="584776"/>
            <a:chOff x="731490" y="530284"/>
            <a:chExt cx="8433221" cy="584776"/>
          </a:xfrm>
        </p:grpSpPr>
        <p:sp>
          <p:nvSpPr>
            <p:cNvPr id="147" name="TextBox 146"/>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148" name="TextBox 147"/>
            <p:cNvSpPr txBox="1"/>
            <p:nvPr/>
          </p:nvSpPr>
          <p:spPr>
            <a:xfrm>
              <a:off x="731490"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149" name="TextBox 148"/>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150" name="TextBox 149"/>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151" name="TextBox 150"/>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152" name="TextBox 151"/>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grpSp>
      <p:sp>
        <p:nvSpPr>
          <p:cNvPr id="33" name="TextBox 32"/>
          <p:cNvSpPr txBox="1"/>
          <p:nvPr/>
        </p:nvSpPr>
        <p:spPr>
          <a:xfrm>
            <a:off x="236314" y="2257061"/>
            <a:ext cx="1383473" cy="1077218"/>
          </a:xfrm>
          <a:prstGeom prst="rect">
            <a:avLst/>
          </a:prstGeom>
          <a:solidFill>
            <a:schemeClr val="bg1"/>
          </a:solidFill>
        </p:spPr>
        <p:txBody>
          <a:bodyPr wrap="square" rtlCol="0">
            <a:spAutoFit/>
          </a:bodyPr>
          <a:lstStyle/>
          <a:p>
            <a:pPr>
              <a:spcAft>
                <a:spcPts val="400"/>
              </a:spcAft>
            </a:pPr>
            <a:r>
              <a:rPr lang="en-US" sz="900" b="1">
                <a:solidFill>
                  <a:srgbClr val="4D565E"/>
                </a:solidFill>
              </a:rPr>
              <a:t>Overall Thoughts</a:t>
            </a:r>
          </a:p>
          <a:p>
            <a:pPr>
              <a:spcAft>
                <a:spcPts val="400"/>
              </a:spcAft>
            </a:pPr>
            <a:r>
              <a:rPr lang="en-US" sz="900">
                <a:solidFill>
                  <a:srgbClr val="4D565E"/>
                </a:solidFill>
              </a:rPr>
              <a:t>Time</a:t>
            </a:r>
          </a:p>
          <a:p>
            <a:pPr>
              <a:spcAft>
                <a:spcPts val="400"/>
              </a:spcAft>
            </a:pPr>
            <a:r>
              <a:rPr lang="en-US" sz="900">
                <a:solidFill>
                  <a:srgbClr val="4D565E"/>
                </a:solidFill>
              </a:rPr>
              <a:t>Voting systems can't touch internet</a:t>
            </a:r>
          </a:p>
          <a:p>
            <a:pPr>
              <a:spcAft>
                <a:spcPts val="400"/>
              </a:spcAft>
            </a:pPr>
            <a:r>
              <a:rPr lang="en-US" sz="900">
                <a:solidFill>
                  <a:srgbClr val="4D565E"/>
                </a:solidFill>
              </a:rPr>
              <a:t>Costs: universal design is expensive to implement</a:t>
            </a:r>
          </a:p>
        </p:txBody>
      </p:sp>
      <p:sp>
        <p:nvSpPr>
          <p:cNvPr id="69" name="Rounded Rectangle 68"/>
          <p:cNvSpPr/>
          <p:nvPr/>
        </p:nvSpPr>
        <p:spPr>
          <a:xfrm>
            <a:off x="854853" y="1141909"/>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Problems</a:t>
            </a:r>
          </a:p>
        </p:txBody>
      </p:sp>
      <p:sp>
        <p:nvSpPr>
          <p:cNvPr id="88" name="TextBox 87"/>
          <p:cNvSpPr txBox="1"/>
          <p:nvPr/>
        </p:nvSpPr>
        <p:spPr>
          <a:xfrm>
            <a:off x="2181375" y="1511714"/>
            <a:ext cx="1316791" cy="2010807"/>
          </a:xfrm>
          <a:prstGeom prst="rect">
            <a:avLst/>
          </a:prstGeom>
          <a:noFill/>
        </p:spPr>
        <p:txBody>
          <a:bodyPr wrap="square" rtlCol="0">
            <a:spAutoFit/>
          </a:bodyPr>
          <a:lstStyle/>
          <a:p>
            <a:pPr>
              <a:spcAft>
                <a:spcPts val="400"/>
              </a:spcAft>
            </a:pPr>
            <a:r>
              <a:rPr lang="en-US" sz="900">
                <a:solidFill>
                  <a:srgbClr val="4D565E"/>
                </a:solidFill>
              </a:rPr>
              <a:t>Coercion</a:t>
            </a:r>
          </a:p>
          <a:p>
            <a:pPr>
              <a:spcAft>
                <a:spcPts val="400"/>
              </a:spcAft>
            </a:pPr>
            <a:r>
              <a:rPr lang="en-US" sz="900">
                <a:solidFill>
                  <a:srgbClr val="4D565E"/>
                </a:solidFill>
              </a:rPr>
              <a:t>How to deploy ballots on many devices</a:t>
            </a:r>
          </a:p>
          <a:p>
            <a:pPr>
              <a:spcAft>
                <a:spcPts val="400"/>
              </a:spcAft>
            </a:pPr>
            <a:r>
              <a:rPr lang="en-US" sz="900">
                <a:solidFill>
                  <a:srgbClr val="4D565E"/>
                </a:solidFill>
              </a:rPr>
              <a:t>I don't have a smartphone</a:t>
            </a:r>
          </a:p>
          <a:p>
            <a:pPr>
              <a:spcAft>
                <a:spcPts val="400"/>
              </a:spcAft>
            </a:pPr>
            <a:r>
              <a:rPr lang="en-US" sz="900">
                <a:solidFill>
                  <a:srgbClr val="4D565E"/>
                </a:solidFill>
              </a:rPr>
              <a:t>Current laws do not allow for voting anywhere</a:t>
            </a:r>
          </a:p>
          <a:p>
            <a:pPr>
              <a:spcAft>
                <a:spcPts val="400"/>
              </a:spcAft>
            </a:pPr>
            <a:r>
              <a:rPr lang="en-US" sz="900">
                <a:solidFill>
                  <a:srgbClr val="4D565E"/>
                </a:solidFill>
              </a:rPr>
              <a:t>Big brother issues, including PII that might help voters</a:t>
            </a:r>
          </a:p>
          <a:p>
            <a:pPr>
              <a:spcAft>
                <a:spcPts val="400"/>
              </a:spcAft>
            </a:pPr>
            <a:r>
              <a:rPr lang="en-US" sz="900">
                <a:solidFill>
                  <a:srgbClr val="4D565E"/>
                </a:solidFill>
              </a:rPr>
              <a:t>Options can be a burden</a:t>
            </a:r>
          </a:p>
        </p:txBody>
      </p:sp>
      <p:sp>
        <p:nvSpPr>
          <p:cNvPr id="89" name="TextBox 88"/>
          <p:cNvSpPr txBox="1"/>
          <p:nvPr/>
        </p:nvSpPr>
        <p:spPr>
          <a:xfrm>
            <a:off x="3533061" y="1542921"/>
            <a:ext cx="1299816" cy="697627"/>
          </a:xfrm>
          <a:prstGeom prst="rect">
            <a:avLst/>
          </a:prstGeom>
          <a:noFill/>
        </p:spPr>
        <p:txBody>
          <a:bodyPr wrap="square" rtlCol="0">
            <a:spAutoFit/>
          </a:bodyPr>
          <a:lstStyle/>
          <a:p>
            <a:pPr>
              <a:spcAft>
                <a:spcPts val="400"/>
              </a:spcAft>
            </a:pPr>
            <a:r>
              <a:rPr lang="en-US" sz="900">
                <a:solidFill>
                  <a:srgbClr val="4D565E"/>
                </a:solidFill>
              </a:rPr>
              <a:t>USPS not reliable</a:t>
            </a:r>
          </a:p>
          <a:p>
            <a:pPr>
              <a:spcAft>
                <a:spcPts val="400"/>
              </a:spcAft>
            </a:pPr>
            <a:r>
              <a:rPr lang="en-US" sz="900">
                <a:solidFill>
                  <a:srgbClr val="4D565E"/>
                </a:solidFill>
              </a:rPr>
              <a:t>Long wait times degrade trust and confidence</a:t>
            </a:r>
          </a:p>
        </p:txBody>
      </p:sp>
      <p:sp>
        <p:nvSpPr>
          <p:cNvPr id="102" name="TextBox 101"/>
          <p:cNvSpPr txBox="1"/>
          <p:nvPr/>
        </p:nvSpPr>
        <p:spPr>
          <a:xfrm>
            <a:off x="4881639" y="1542921"/>
            <a:ext cx="1299816" cy="1959511"/>
          </a:xfrm>
          <a:prstGeom prst="rect">
            <a:avLst/>
          </a:prstGeom>
          <a:noFill/>
        </p:spPr>
        <p:txBody>
          <a:bodyPr wrap="square" rtlCol="0">
            <a:spAutoFit/>
          </a:bodyPr>
          <a:lstStyle/>
          <a:p>
            <a:pPr>
              <a:spcAft>
                <a:spcPts val="400"/>
              </a:spcAft>
            </a:pPr>
            <a:r>
              <a:rPr lang="en-US" sz="900">
                <a:solidFill>
                  <a:srgbClr val="4D565E"/>
                </a:solidFill>
              </a:rPr>
              <a:t>Changing for different abilities, aging - like vision</a:t>
            </a:r>
          </a:p>
          <a:p>
            <a:pPr>
              <a:spcAft>
                <a:spcPts val="400"/>
              </a:spcAft>
            </a:pPr>
            <a:r>
              <a:rPr lang="en-US" sz="900">
                <a:solidFill>
                  <a:srgbClr val="4D565E"/>
                </a:solidFill>
              </a:rPr>
              <a:t>Supporting voters with invisible disabilities</a:t>
            </a:r>
          </a:p>
          <a:p>
            <a:pPr>
              <a:spcAft>
                <a:spcPts val="400"/>
              </a:spcAft>
            </a:pPr>
            <a:r>
              <a:rPr lang="en-US" sz="900">
                <a:solidFill>
                  <a:srgbClr val="4D565E"/>
                </a:solidFill>
              </a:rPr>
              <a:t>How to print out forms from online</a:t>
            </a:r>
          </a:p>
          <a:p>
            <a:pPr>
              <a:spcAft>
                <a:spcPts val="400"/>
              </a:spcAft>
            </a:pPr>
            <a:r>
              <a:rPr lang="en-US" sz="900">
                <a:solidFill>
                  <a:srgbClr val="4D565E"/>
                </a:solidFill>
              </a:rPr>
              <a:t>One system for everyone? How to match the right person to the right ballot</a:t>
            </a:r>
          </a:p>
          <a:p>
            <a:pPr>
              <a:spcAft>
                <a:spcPts val="400"/>
              </a:spcAft>
            </a:pPr>
            <a:endParaRPr lang="en-US" sz="900">
              <a:solidFill>
                <a:srgbClr val="4D565E"/>
              </a:solidFill>
            </a:endParaRPr>
          </a:p>
        </p:txBody>
      </p:sp>
      <p:sp>
        <p:nvSpPr>
          <p:cNvPr id="103" name="TextBox 102"/>
          <p:cNvSpPr txBox="1"/>
          <p:nvPr/>
        </p:nvSpPr>
        <p:spPr>
          <a:xfrm>
            <a:off x="6239944" y="1542921"/>
            <a:ext cx="1299816" cy="2893100"/>
          </a:xfrm>
          <a:prstGeom prst="rect">
            <a:avLst/>
          </a:prstGeom>
          <a:noFill/>
        </p:spPr>
        <p:txBody>
          <a:bodyPr wrap="square" rtlCol="0">
            <a:spAutoFit/>
          </a:bodyPr>
          <a:lstStyle/>
          <a:p>
            <a:pPr>
              <a:spcAft>
                <a:spcPts val="400"/>
              </a:spcAft>
            </a:pPr>
            <a:r>
              <a:rPr lang="en-US" sz="900">
                <a:solidFill>
                  <a:srgbClr val="4D565E"/>
                </a:solidFill>
              </a:rPr>
              <a:t>QR codes scare people - can we make the machine read real text</a:t>
            </a:r>
          </a:p>
          <a:p>
            <a:pPr>
              <a:spcAft>
                <a:spcPts val="400"/>
              </a:spcAft>
            </a:pPr>
            <a:r>
              <a:rPr lang="en-US" sz="900">
                <a:solidFill>
                  <a:srgbClr val="4D565E"/>
                </a:solidFill>
              </a:rPr>
              <a:t>Technology is a problem not a full solution</a:t>
            </a:r>
          </a:p>
          <a:p>
            <a:pPr>
              <a:spcAft>
                <a:spcPts val="400"/>
              </a:spcAft>
            </a:pPr>
            <a:r>
              <a:rPr lang="en-US" sz="900">
                <a:solidFill>
                  <a:srgbClr val="4D565E"/>
                </a:solidFill>
              </a:rPr>
              <a:t>Poll workers and procedural security</a:t>
            </a:r>
          </a:p>
          <a:p>
            <a:pPr>
              <a:spcAft>
                <a:spcPts val="400"/>
              </a:spcAft>
            </a:pPr>
            <a:r>
              <a:rPr lang="en-US" sz="900">
                <a:solidFill>
                  <a:srgbClr val="4D565E"/>
                </a:solidFill>
              </a:rPr>
              <a:t>Racial and social issues with pictures on ballots</a:t>
            </a:r>
          </a:p>
          <a:p>
            <a:pPr>
              <a:spcAft>
                <a:spcPts val="400"/>
              </a:spcAft>
            </a:pPr>
            <a:r>
              <a:rPr lang="en-US" sz="900">
                <a:solidFill>
                  <a:srgbClr val="4D565E"/>
                </a:solidFill>
              </a:rPr>
              <a:t>Voters not educated enough, lack of access in general</a:t>
            </a:r>
          </a:p>
          <a:p>
            <a:pPr>
              <a:spcAft>
                <a:spcPts val="400"/>
              </a:spcAft>
            </a:pPr>
            <a:r>
              <a:rPr lang="en-US" sz="900">
                <a:solidFill>
                  <a:srgbClr val="4D565E"/>
                </a:solidFill>
              </a:rPr>
              <a:t>Trust in the system to count as cast</a:t>
            </a:r>
          </a:p>
          <a:p>
            <a:pPr>
              <a:spcAft>
                <a:spcPts val="400"/>
              </a:spcAft>
            </a:pPr>
            <a:r>
              <a:rPr lang="en-US" sz="900">
                <a:solidFill>
                  <a:srgbClr val="4D565E"/>
                </a:solidFill>
              </a:rPr>
              <a:t>Trust in poll workers until something goes wrong</a:t>
            </a:r>
          </a:p>
        </p:txBody>
      </p:sp>
      <p:sp>
        <p:nvSpPr>
          <p:cNvPr id="104" name="TextBox 103"/>
          <p:cNvSpPr txBox="1"/>
          <p:nvPr/>
        </p:nvSpPr>
        <p:spPr>
          <a:xfrm>
            <a:off x="7610231" y="1542921"/>
            <a:ext cx="1299816" cy="2390398"/>
          </a:xfrm>
          <a:prstGeom prst="rect">
            <a:avLst/>
          </a:prstGeom>
          <a:noFill/>
        </p:spPr>
        <p:txBody>
          <a:bodyPr wrap="square" rtlCol="0">
            <a:spAutoFit/>
          </a:bodyPr>
          <a:lstStyle/>
          <a:p>
            <a:pPr>
              <a:spcAft>
                <a:spcPts val="400"/>
              </a:spcAft>
            </a:pPr>
            <a:r>
              <a:rPr lang="en-US" sz="900">
                <a:solidFill>
                  <a:srgbClr val="4D565E"/>
                </a:solidFill>
              </a:rPr>
              <a:t>Trust that the outcomes are as voters voted</a:t>
            </a:r>
          </a:p>
          <a:p>
            <a:pPr>
              <a:spcAft>
                <a:spcPts val="400"/>
              </a:spcAft>
            </a:pPr>
            <a:r>
              <a:rPr lang="en-US" sz="900">
                <a:solidFill>
                  <a:srgbClr val="4D565E"/>
                </a:solidFill>
              </a:rPr>
              <a:t>Tasks for voter self-audie in conflict with tools for preserving privacy/vote selling</a:t>
            </a:r>
          </a:p>
          <a:p>
            <a:pPr>
              <a:spcAft>
                <a:spcPts val="400"/>
              </a:spcAft>
            </a:pPr>
            <a:r>
              <a:rPr lang="en-US" sz="900">
                <a:solidFill>
                  <a:srgbClr val="4D565E"/>
                </a:solidFill>
              </a:rPr>
              <a:t>Compromising privacy if auditing</a:t>
            </a:r>
          </a:p>
          <a:p>
            <a:pPr>
              <a:spcAft>
                <a:spcPts val="400"/>
              </a:spcAft>
            </a:pPr>
            <a:r>
              <a:rPr lang="en-US" sz="900">
                <a:solidFill>
                  <a:srgbClr val="4D565E"/>
                </a:solidFill>
              </a:rPr>
              <a:t>Many kinds of voters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33" name="Rounded Rectangle 132"/>
          <p:cNvSpPr/>
          <p:nvPr/>
        </p:nvSpPr>
        <p:spPr>
          <a:xfrm>
            <a:off x="834973" y="4570033"/>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Other Notes</a:t>
            </a:r>
          </a:p>
        </p:txBody>
      </p:sp>
      <p:sp>
        <p:nvSpPr>
          <p:cNvPr id="134" name="TextBox 133"/>
          <p:cNvSpPr txBox="1"/>
          <p:nvPr/>
        </p:nvSpPr>
        <p:spPr>
          <a:xfrm>
            <a:off x="765536" y="4982256"/>
            <a:ext cx="1383473" cy="887422"/>
          </a:xfrm>
          <a:prstGeom prst="rect">
            <a:avLst/>
          </a:prstGeom>
          <a:noFill/>
        </p:spPr>
        <p:txBody>
          <a:bodyPr wrap="square" rtlCol="0">
            <a:spAutoFit/>
          </a:bodyPr>
          <a:lstStyle/>
          <a:p>
            <a:pPr>
              <a:spcAft>
                <a:spcPts val="400"/>
              </a:spcAft>
            </a:pPr>
            <a:r>
              <a:rPr lang="en-US" sz="900">
                <a:solidFill>
                  <a:srgbClr val="4D565E"/>
                </a:solidFill>
              </a:rPr>
              <a:t>Voters need the ability to "rehearse" to prepare</a:t>
            </a:r>
          </a:p>
          <a:p>
            <a:pPr>
              <a:spcAft>
                <a:spcPts val="400"/>
              </a:spcAft>
            </a:pPr>
            <a:r>
              <a:rPr lang="en-US" sz="900">
                <a:solidFill>
                  <a:srgbClr val="4D565E"/>
                </a:solidFill>
              </a:rPr>
              <a:t>Identify preferences, not abilities</a:t>
            </a:r>
          </a:p>
          <a:p>
            <a:pPr>
              <a:spcAft>
                <a:spcPts val="400"/>
              </a:spcAft>
            </a:pPr>
            <a:r>
              <a:rPr lang="en-US" sz="900">
                <a:solidFill>
                  <a:srgbClr val="4D565E"/>
                </a:solidFill>
              </a:rPr>
              <a:t>Personal settings "card"</a:t>
            </a:r>
          </a:p>
        </p:txBody>
      </p:sp>
      <p:sp>
        <p:nvSpPr>
          <p:cNvPr id="136" name="TextBox 135"/>
          <p:cNvSpPr txBox="1"/>
          <p:nvPr/>
        </p:nvSpPr>
        <p:spPr>
          <a:xfrm>
            <a:off x="3541350" y="5007160"/>
            <a:ext cx="1291527" cy="836126"/>
          </a:xfrm>
          <a:prstGeom prst="rect">
            <a:avLst/>
          </a:prstGeom>
          <a:noFill/>
        </p:spPr>
        <p:txBody>
          <a:bodyPr wrap="square" rtlCol="0">
            <a:spAutoFit/>
          </a:bodyPr>
          <a:lstStyle/>
          <a:p>
            <a:pPr>
              <a:spcAft>
                <a:spcPts val="400"/>
              </a:spcAft>
            </a:pPr>
            <a:r>
              <a:rPr lang="en-US" sz="900">
                <a:solidFill>
                  <a:srgbClr val="4D565E"/>
                </a:solidFill>
              </a:rPr>
              <a:t>My details have changed - how to update</a:t>
            </a:r>
          </a:p>
          <a:p>
            <a:pPr>
              <a:spcAft>
                <a:spcPts val="400"/>
              </a:spcAft>
            </a:pPr>
            <a:r>
              <a:rPr lang="en-US" sz="900">
                <a:solidFill>
                  <a:srgbClr val="4D565E"/>
                </a:solidFill>
              </a:rPr>
              <a:t>Bringing voting (iPad) tech to you</a:t>
            </a:r>
          </a:p>
        </p:txBody>
      </p:sp>
      <p:sp>
        <p:nvSpPr>
          <p:cNvPr id="138" name="TextBox 137"/>
          <p:cNvSpPr txBox="1"/>
          <p:nvPr/>
        </p:nvSpPr>
        <p:spPr>
          <a:xfrm>
            <a:off x="4889928" y="5020505"/>
            <a:ext cx="1291527" cy="1354217"/>
          </a:xfrm>
          <a:prstGeom prst="rect">
            <a:avLst/>
          </a:prstGeom>
          <a:noFill/>
        </p:spPr>
        <p:txBody>
          <a:bodyPr wrap="square" rtlCol="0">
            <a:spAutoFit/>
          </a:bodyPr>
          <a:lstStyle/>
          <a:p>
            <a:pPr>
              <a:spcAft>
                <a:spcPts val="400"/>
              </a:spcAft>
            </a:pPr>
            <a:r>
              <a:rPr lang="en-US" sz="900">
                <a:solidFill>
                  <a:srgbClr val="4D565E"/>
                </a:solidFill>
              </a:rPr>
              <a:t>Ballot marking saves $?</a:t>
            </a:r>
          </a:p>
          <a:p>
            <a:pPr>
              <a:spcAft>
                <a:spcPts val="400"/>
              </a:spcAft>
            </a:pPr>
            <a:r>
              <a:rPr lang="en-US" sz="900">
                <a:solidFill>
                  <a:srgbClr val="4D565E"/>
                </a:solidFill>
              </a:rPr>
              <a:t>Support phone lines for voters</a:t>
            </a:r>
          </a:p>
          <a:p>
            <a:pPr>
              <a:spcAft>
                <a:spcPts val="400"/>
              </a:spcAft>
            </a:pPr>
            <a:r>
              <a:rPr lang="en-US" sz="900">
                <a:solidFill>
                  <a:srgbClr val="4D565E"/>
                </a:solidFill>
              </a:rPr>
              <a:t>Marking/reading anywhere give syou time</a:t>
            </a:r>
          </a:p>
          <a:p>
            <a:pPr>
              <a:spcAft>
                <a:spcPts val="400"/>
              </a:spcAft>
            </a:pPr>
            <a:r>
              <a:rPr lang="en-US" sz="900">
                <a:solidFill>
                  <a:srgbClr val="4D565E"/>
                </a:solidFill>
              </a:rPr>
              <a:t>Online ballot marking prevents error</a:t>
            </a:r>
          </a:p>
        </p:txBody>
      </p:sp>
      <p:sp>
        <p:nvSpPr>
          <p:cNvPr id="139" name="TextBox 138"/>
          <p:cNvSpPr txBox="1"/>
          <p:nvPr/>
        </p:nvSpPr>
        <p:spPr>
          <a:xfrm>
            <a:off x="6265112" y="5007160"/>
            <a:ext cx="1291527" cy="1251625"/>
          </a:xfrm>
          <a:prstGeom prst="rect">
            <a:avLst/>
          </a:prstGeom>
          <a:noFill/>
        </p:spPr>
        <p:txBody>
          <a:bodyPr wrap="square" rtlCol="0">
            <a:spAutoFit/>
          </a:bodyPr>
          <a:lstStyle/>
          <a:p>
            <a:pPr>
              <a:spcAft>
                <a:spcPts val="400"/>
              </a:spcAft>
            </a:pPr>
            <a:r>
              <a:rPr lang="en-US" sz="900">
                <a:solidFill>
                  <a:srgbClr val="4D565E"/>
                </a:solidFill>
              </a:rPr>
              <a:t>All systems must be subject to the same standards - not like current double-standard for paper and DRE</a:t>
            </a:r>
          </a:p>
          <a:p>
            <a:pPr>
              <a:spcAft>
                <a:spcPts val="400"/>
              </a:spcAft>
            </a:pPr>
            <a:r>
              <a:rPr lang="en-US" sz="900">
                <a:solidFill>
                  <a:srgbClr val="4D565E"/>
                </a:solidFill>
              </a:rPr>
              <a:t>Minimum standards vs. goals</a:t>
            </a:r>
          </a:p>
        </p:txBody>
      </p:sp>
      <p:sp>
        <p:nvSpPr>
          <p:cNvPr id="140" name="TextBox 139"/>
          <p:cNvSpPr txBox="1"/>
          <p:nvPr/>
        </p:nvSpPr>
        <p:spPr>
          <a:xfrm>
            <a:off x="7623417" y="4975703"/>
            <a:ext cx="1383473" cy="697627"/>
          </a:xfrm>
          <a:prstGeom prst="rect">
            <a:avLst/>
          </a:prstGeom>
          <a:noFill/>
        </p:spPr>
        <p:txBody>
          <a:bodyPr wrap="square" rtlCol="0">
            <a:spAutoFit/>
          </a:bodyPr>
          <a:lstStyle/>
          <a:p>
            <a:pPr>
              <a:spcAft>
                <a:spcPts val="400"/>
              </a:spcAft>
            </a:pPr>
            <a:r>
              <a:rPr lang="en-US" sz="900">
                <a:solidFill>
                  <a:srgbClr val="4D565E"/>
                </a:solidFill>
              </a:rPr>
              <a:t>Votes don't get announced until a specific time</a:t>
            </a:r>
          </a:p>
          <a:p>
            <a:pPr>
              <a:spcAft>
                <a:spcPts val="400"/>
              </a:spcAft>
            </a:pPr>
            <a:endParaRPr lang="en-US" sz="900">
              <a:solidFill>
                <a:srgbClr val="4D565E"/>
              </a:solidFill>
            </a:endParaRPr>
          </a:p>
        </p:txBody>
      </p:sp>
    </p:spTree>
    <p:extLst>
      <p:ext uri="{BB962C8B-B14F-4D97-AF65-F5344CB8AC3E}">
        <p14:creationId xmlns:p14="http://schemas.microsoft.com/office/powerpoint/2010/main" val="1634351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The Voter Journey (technology)</a:t>
            </a:r>
          </a:p>
        </p:txBody>
      </p:sp>
      <p:grpSp>
        <p:nvGrpSpPr>
          <p:cNvPr id="32" name="Group 31" descr="(divider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9" name="Rounded Rectangle 68"/>
          <p:cNvSpPr/>
          <p:nvPr/>
        </p:nvSpPr>
        <p:spPr>
          <a:xfrm>
            <a:off x="854853" y="1141909"/>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Official Elections Web Sites and Social Media (Local and State)</a:t>
            </a:r>
          </a:p>
        </p:txBody>
      </p:sp>
      <p:sp>
        <p:nvSpPr>
          <p:cNvPr id="86" name="TextBox 85"/>
          <p:cNvSpPr txBox="1"/>
          <p:nvPr/>
        </p:nvSpPr>
        <p:spPr>
          <a:xfrm>
            <a:off x="800233" y="1515611"/>
            <a:ext cx="1383473" cy="938719"/>
          </a:xfrm>
          <a:prstGeom prst="rect">
            <a:avLst/>
          </a:prstGeom>
          <a:noFill/>
        </p:spPr>
        <p:txBody>
          <a:bodyPr wrap="square" rtlCol="0">
            <a:spAutoFit/>
          </a:bodyPr>
          <a:lstStyle/>
          <a:p>
            <a:pPr>
              <a:spcAft>
                <a:spcPts val="400"/>
              </a:spcAft>
            </a:pPr>
            <a:r>
              <a:rPr lang="en-US" sz="900">
                <a:solidFill>
                  <a:srgbClr val="4D565E"/>
                </a:solidFill>
              </a:rPr>
              <a:t>Eligibility info</a:t>
            </a:r>
          </a:p>
          <a:p>
            <a:pPr>
              <a:spcAft>
                <a:spcPts val="400"/>
              </a:spcAft>
            </a:pPr>
            <a:r>
              <a:rPr lang="en-US" sz="900">
                <a:solidFill>
                  <a:srgbClr val="4D565E"/>
                </a:solidFill>
              </a:rPr>
              <a:t>Sample ballots/voter ballot info</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88" name="TextBox 87"/>
          <p:cNvSpPr txBox="1"/>
          <p:nvPr/>
        </p:nvSpPr>
        <p:spPr>
          <a:xfrm>
            <a:off x="2181375" y="1511714"/>
            <a:ext cx="1316791" cy="1179810"/>
          </a:xfrm>
          <a:prstGeom prst="rect">
            <a:avLst/>
          </a:prstGeom>
          <a:noFill/>
        </p:spPr>
        <p:txBody>
          <a:bodyPr wrap="square" rtlCol="0">
            <a:spAutoFit/>
          </a:bodyPr>
          <a:lstStyle/>
          <a:p>
            <a:pPr>
              <a:spcAft>
                <a:spcPts val="400"/>
              </a:spcAft>
            </a:pPr>
            <a:r>
              <a:rPr lang="en-US" sz="900">
                <a:solidFill>
                  <a:srgbClr val="4D565E"/>
                </a:solidFill>
              </a:rPr>
              <a:t>How to vote info</a:t>
            </a:r>
          </a:p>
          <a:p>
            <a:pPr>
              <a:spcAft>
                <a:spcPts val="400"/>
              </a:spcAft>
            </a:pPr>
            <a:r>
              <a:rPr lang="en-US" sz="900">
                <a:solidFill>
                  <a:srgbClr val="4D565E"/>
                </a:solidFill>
              </a:rPr>
              <a:t>Hours and dates</a:t>
            </a:r>
          </a:p>
          <a:p>
            <a:pPr>
              <a:spcAft>
                <a:spcPts val="400"/>
              </a:spcAft>
            </a:pPr>
            <a:r>
              <a:rPr lang="en-US" sz="900">
                <a:solidFill>
                  <a:srgbClr val="4D565E"/>
                </a:solidFill>
              </a:rPr>
              <a:t>Voting locations</a:t>
            </a:r>
          </a:p>
          <a:p>
            <a:pPr>
              <a:spcAft>
                <a:spcPts val="400"/>
              </a:spcAft>
            </a:pPr>
            <a:r>
              <a:rPr lang="en-US" sz="900">
                <a:solidFill>
                  <a:srgbClr val="4D565E"/>
                </a:solidFill>
              </a:rPr>
              <a:t>Accessibiity info</a:t>
            </a:r>
          </a:p>
          <a:p>
            <a:pPr>
              <a:spcAft>
                <a:spcPts val="400"/>
              </a:spcAft>
            </a:pPr>
            <a:r>
              <a:rPr lang="en-US" sz="900">
                <a:solidFill>
                  <a:srgbClr val="4D565E"/>
                </a:solidFill>
              </a:rPr>
              <a:t>Language info</a:t>
            </a:r>
          </a:p>
          <a:p>
            <a:pPr>
              <a:spcAft>
                <a:spcPts val="400"/>
              </a:spcAft>
            </a:pPr>
            <a:endParaRPr lang="en-US" sz="900">
              <a:solidFill>
                <a:srgbClr val="4D565E"/>
              </a:solidFill>
            </a:endParaRPr>
          </a:p>
        </p:txBody>
      </p:sp>
      <p:sp>
        <p:nvSpPr>
          <p:cNvPr id="89" name="TextBox 88"/>
          <p:cNvSpPr txBox="1"/>
          <p:nvPr/>
        </p:nvSpPr>
        <p:spPr>
          <a:xfrm>
            <a:off x="3533061" y="1542921"/>
            <a:ext cx="1299816" cy="990015"/>
          </a:xfrm>
          <a:prstGeom prst="rect">
            <a:avLst/>
          </a:prstGeom>
          <a:noFill/>
        </p:spPr>
        <p:txBody>
          <a:bodyPr wrap="square" rtlCol="0">
            <a:spAutoFit/>
          </a:bodyPr>
          <a:lstStyle/>
          <a:p>
            <a:pPr>
              <a:spcAft>
                <a:spcPts val="400"/>
              </a:spcAft>
            </a:pPr>
            <a:r>
              <a:rPr lang="en-US" sz="900">
                <a:solidFill>
                  <a:srgbClr val="4D565E"/>
                </a:solidFill>
              </a:rPr>
              <a:t>Voter ID requirements</a:t>
            </a:r>
          </a:p>
          <a:p>
            <a:pPr>
              <a:spcAft>
                <a:spcPts val="400"/>
              </a:spcAft>
            </a:pPr>
            <a:r>
              <a:rPr lang="en-US" sz="900">
                <a:solidFill>
                  <a:srgbClr val="4D565E"/>
                </a:solidFill>
              </a:rPr>
              <a:t>Ballot delivery options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90" name="TextBox 89"/>
          <p:cNvSpPr txBox="1"/>
          <p:nvPr/>
        </p:nvSpPr>
        <p:spPr>
          <a:xfrm>
            <a:off x="797902" y="2591002"/>
            <a:ext cx="1383473" cy="800219"/>
          </a:xfrm>
          <a:prstGeom prst="rect">
            <a:avLst/>
          </a:prstGeom>
          <a:noFill/>
        </p:spPr>
        <p:txBody>
          <a:bodyPr wrap="square" rtlCol="0">
            <a:spAutoFit/>
          </a:bodyPr>
          <a:lstStyle/>
          <a:p>
            <a:pPr>
              <a:spcAft>
                <a:spcPts val="400"/>
              </a:spcAft>
            </a:pPr>
            <a:r>
              <a:rPr lang="en-US" sz="900">
                <a:solidFill>
                  <a:srgbClr val="4D565E"/>
                </a:solidFill>
              </a:rPr>
              <a:t>Online voter registration</a:t>
            </a:r>
          </a:p>
          <a:p>
            <a:pPr>
              <a:spcAft>
                <a:spcPts val="400"/>
              </a:spcAft>
            </a:pPr>
            <a:r>
              <a:rPr lang="en-US" sz="900">
                <a:solidFill>
                  <a:srgbClr val="4D565E"/>
                </a:solidFill>
              </a:rPr>
              <a:t>'My Voter' portals</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0" name="TextBox 99"/>
          <p:cNvSpPr txBox="1"/>
          <p:nvPr/>
        </p:nvSpPr>
        <p:spPr>
          <a:xfrm>
            <a:off x="2157119" y="2617148"/>
            <a:ext cx="1383473" cy="800219"/>
          </a:xfrm>
          <a:prstGeom prst="rect">
            <a:avLst/>
          </a:prstGeom>
          <a:noFill/>
        </p:spPr>
        <p:txBody>
          <a:bodyPr wrap="square" rtlCol="0">
            <a:spAutoFit/>
          </a:bodyPr>
          <a:lstStyle/>
          <a:p>
            <a:pPr>
              <a:spcAft>
                <a:spcPts val="400"/>
              </a:spcAft>
            </a:pPr>
            <a:r>
              <a:rPr lang="en-US" sz="900">
                <a:solidFill>
                  <a:srgbClr val="4D565E"/>
                </a:solidFill>
              </a:rPr>
              <a:t>Polling place lookup</a:t>
            </a:r>
          </a:p>
          <a:p>
            <a:pPr>
              <a:spcAft>
                <a:spcPts val="400"/>
              </a:spcAft>
            </a:pPr>
            <a:r>
              <a:rPr lang="en-US" sz="900">
                <a:solidFill>
                  <a:srgbClr val="4D565E"/>
                </a:solidFill>
              </a:rPr>
              <a:t>VBM request</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1" name="TextBox 100"/>
          <p:cNvSpPr txBox="1"/>
          <p:nvPr/>
        </p:nvSpPr>
        <p:spPr>
          <a:xfrm>
            <a:off x="3498166" y="2617148"/>
            <a:ext cx="1383473" cy="559127"/>
          </a:xfrm>
          <a:prstGeom prst="rect">
            <a:avLst/>
          </a:prstGeom>
          <a:noFill/>
        </p:spPr>
        <p:txBody>
          <a:bodyPr wrap="square" rtlCol="0">
            <a:spAutoFit/>
          </a:bodyPr>
          <a:lstStyle/>
          <a:p>
            <a:pPr>
              <a:spcAft>
                <a:spcPts val="400"/>
              </a:spcAft>
            </a:pPr>
            <a:r>
              <a:rPr lang="en-US" sz="900">
                <a:solidFill>
                  <a:srgbClr val="4D565E"/>
                </a:solidFill>
              </a:rPr>
              <a:t>Blank ballot access and delivery</a:t>
            </a:r>
          </a:p>
          <a:p>
            <a:pPr>
              <a:spcAft>
                <a:spcPts val="400"/>
              </a:spcAft>
            </a:pPr>
            <a:endParaRPr lang="en-US" sz="900">
              <a:solidFill>
                <a:srgbClr val="4D565E"/>
              </a:solidFill>
            </a:endParaRPr>
          </a:p>
        </p:txBody>
      </p:sp>
      <p:sp>
        <p:nvSpPr>
          <p:cNvPr id="102" name="TextBox 101"/>
          <p:cNvSpPr txBox="1"/>
          <p:nvPr/>
        </p:nvSpPr>
        <p:spPr>
          <a:xfrm>
            <a:off x="4881639" y="1542921"/>
            <a:ext cx="1299816" cy="800219"/>
          </a:xfrm>
          <a:prstGeom prst="rect">
            <a:avLst/>
          </a:prstGeom>
          <a:noFill/>
        </p:spPr>
        <p:txBody>
          <a:bodyPr wrap="square" rtlCol="0">
            <a:spAutoFit/>
          </a:bodyPr>
          <a:lstStyle/>
          <a:p>
            <a:pPr>
              <a:spcAft>
                <a:spcPts val="400"/>
              </a:spcAft>
            </a:pPr>
            <a:r>
              <a:rPr lang="en-US" sz="900">
                <a:solidFill>
                  <a:srgbClr val="4D565E"/>
                </a:solidFill>
              </a:rPr>
              <a:t>Marking instructions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3" name="TextBox 102"/>
          <p:cNvSpPr txBox="1"/>
          <p:nvPr/>
        </p:nvSpPr>
        <p:spPr>
          <a:xfrm>
            <a:off x="6239944" y="1542921"/>
            <a:ext cx="1299816" cy="800219"/>
          </a:xfrm>
          <a:prstGeom prst="rect">
            <a:avLst/>
          </a:prstGeom>
          <a:noFill/>
        </p:spPr>
        <p:txBody>
          <a:bodyPr wrap="square" rtlCol="0">
            <a:spAutoFit/>
          </a:bodyPr>
          <a:lstStyle/>
          <a:p>
            <a:pPr>
              <a:spcAft>
                <a:spcPts val="400"/>
              </a:spcAft>
            </a:pPr>
            <a:r>
              <a:rPr lang="en-US" sz="900">
                <a:solidFill>
                  <a:srgbClr val="4D565E"/>
                </a:solidFill>
              </a:rPr>
              <a:t>cCasting instructions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4" name="TextBox 103"/>
          <p:cNvSpPr txBox="1"/>
          <p:nvPr/>
        </p:nvSpPr>
        <p:spPr>
          <a:xfrm>
            <a:off x="7610231" y="1542921"/>
            <a:ext cx="1299816" cy="800219"/>
          </a:xfrm>
          <a:prstGeom prst="rect">
            <a:avLst/>
          </a:prstGeom>
          <a:noFill/>
        </p:spPr>
        <p:txBody>
          <a:bodyPr wrap="square" rtlCol="0">
            <a:spAutoFit/>
          </a:bodyPr>
          <a:lstStyle/>
          <a:p>
            <a:pPr>
              <a:spcAft>
                <a:spcPts val="400"/>
              </a:spcAft>
            </a:pPr>
            <a:r>
              <a:rPr lang="en-US" sz="900">
                <a:solidFill>
                  <a:srgbClr val="4D565E"/>
                </a:solidFill>
              </a:rPr>
              <a:t>Election results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5" name="Rounded Rectangle 104"/>
          <p:cNvSpPr/>
          <p:nvPr/>
        </p:nvSpPr>
        <p:spPr>
          <a:xfrm>
            <a:off x="834973" y="3075455"/>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Technology in the Polling Place</a:t>
            </a:r>
          </a:p>
        </p:txBody>
      </p:sp>
      <p:sp>
        <p:nvSpPr>
          <p:cNvPr id="106" name="TextBox 105"/>
          <p:cNvSpPr txBox="1"/>
          <p:nvPr/>
        </p:nvSpPr>
        <p:spPr>
          <a:xfrm>
            <a:off x="3560370" y="3454821"/>
            <a:ext cx="1383473" cy="610424"/>
          </a:xfrm>
          <a:prstGeom prst="rect">
            <a:avLst/>
          </a:prstGeom>
          <a:noFill/>
        </p:spPr>
        <p:txBody>
          <a:bodyPr wrap="square" rtlCol="0">
            <a:spAutoFit/>
          </a:bodyPr>
          <a:lstStyle/>
          <a:p>
            <a:pPr>
              <a:spcAft>
                <a:spcPts val="400"/>
              </a:spcAft>
            </a:pPr>
            <a:r>
              <a:rPr lang="en-US" sz="900">
                <a:solidFill>
                  <a:srgbClr val="4D565E"/>
                </a:solidFill>
              </a:rPr>
              <a:t>Pollbooks</a:t>
            </a:r>
          </a:p>
          <a:p>
            <a:pPr>
              <a:spcAft>
                <a:spcPts val="400"/>
              </a:spcAft>
            </a:pPr>
            <a:r>
              <a:rPr lang="en-US" sz="900">
                <a:solidFill>
                  <a:srgbClr val="4D565E"/>
                </a:solidFill>
              </a:rPr>
              <a:t>Ballot activators</a:t>
            </a:r>
          </a:p>
          <a:p>
            <a:pPr>
              <a:spcAft>
                <a:spcPts val="400"/>
              </a:spcAft>
            </a:pPr>
            <a:endParaRPr lang="en-US" sz="900">
              <a:solidFill>
                <a:srgbClr val="4D565E"/>
              </a:solidFill>
            </a:endParaRPr>
          </a:p>
        </p:txBody>
      </p:sp>
      <p:sp>
        <p:nvSpPr>
          <p:cNvPr id="107" name="TextBox 106"/>
          <p:cNvSpPr txBox="1"/>
          <p:nvPr/>
        </p:nvSpPr>
        <p:spPr>
          <a:xfrm>
            <a:off x="4881639" y="2617148"/>
            <a:ext cx="1383473" cy="559127"/>
          </a:xfrm>
          <a:prstGeom prst="rect">
            <a:avLst/>
          </a:prstGeom>
          <a:noFill/>
        </p:spPr>
        <p:txBody>
          <a:bodyPr wrap="square" rtlCol="0">
            <a:spAutoFit/>
          </a:bodyPr>
          <a:lstStyle/>
          <a:p>
            <a:pPr>
              <a:spcAft>
                <a:spcPts val="400"/>
              </a:spcAft>
            </a:pPr>
            <a:r>
              <a:rPr lang="en-US" sz="900">
                <a:solidFill>
                  <a:srgbClr val="4D565E"/>
                </a:solidFill>
              </a:rPr>
              <a:t>Online ballot marking tools</a:t>
            </a:r>
          </a:p>
          <a:p>
            <a:pPr>
              <a:spcAft>
                <a:spcPts val="400"/>
              </a:spcAft>
            </a:pPr>
            <a:endParaRPr lang="en-US" sz="900">
              <a:solidFill>
                <a:srgbClr val="4D565E"/>
              </a:solidFill>
            </a:endParaRPr>
          </a:p>
        </p:txBody>
      </p:sp>
      <p:sp>
        <p:nvSpPr>
          <p:cNvPr id="108" name="TextBox 107"/>
          <p:cNvSpPr txBox="1"/>
          <p:nvPr/>
        </p:nvSpPr>
        <p:spPr>
          <a:xfrm>
            <a:off x="4881639" y="3390298"/>
            <a:ext cx="1383473" cy="1179810"/>
          </a:xfrm>
          <a:prstGeom prst="rect">
            <a:avLst/>
          </a:prstGeom>
          <a:noFill/>
        </p:spPr>
        <p:txBody>
          <a:bodyPr wrap="square" rtlCol="0">
            <a:spAutoFit/>
          </a:bodyPr>
          <a:lstStyle/>
          <a:p>
            <a:pPr>
              <a:spcAft>
                <a:spcPts val="400"/>
              </a:spcAft>
            </a:pPr>
            <a:r>
              <a:rPr lang="en-US" sz="900">
                <a:solidFill>
                  <a:srgbClr val="4D565E"/>
                </a:solidFill>
              </a:rPr>
              <a:t>Ballot marking tools</a:t>
            </a:r>
          </a:p>
          <a:p>
            <a:pPr>
              <a:spcAft>
                <a:spcPts val="400"/>
              </a:spcAft>
            </a:pPr>
            <a:r>
              <a:rPr lang="en-US" sz="900">
                <a:solidFill>
                  <a:srgbClr val="4D565E"/>
                </a:solidFill>
              </a:rPr>
              <a:t>Ballot readers</a:t>
            </a:r>
          </a:p>
          <a:p>
            <a:pPr>
              <a:spcAft>
                <a:spcPts val="400"/>
              </a:spcAft>
            </a:pPr>
            <a:r>
              <a:rPr lang="en-US" sz="900">
                <a:solidFill>
                  <a:srgbClr val="4D565E"/>
                </a:solidFill>
              </a:rPr>
              <a:t>Ballot printers</a:t>
            </a:r>
          </a:p>
          <a:p>
            <a:pPr>
              <a:spcAft>
                <a:spcPts val="400"/>
              </a:spcAft>
            </a:pPr>
            <a:r>
              <a:rPr lang="en-US" sz="900">
                <a:solidFill>
                  <a:srgbClr val="4D565E"/>
                </a:solidFill>
              </a:rPr>
              <a:t>Phone/Voice</a:t>
            </a:r>
          </a:p>
          <a:p>
            <a:pPr>
              <a:spcAft>
                <a:spcPts val="400"/>
              </a:spcAft>
            </a:pPr>
            <a:r>
              <a:rPr lang="en-US" sz="900">
                <a:solidFill>
                  <a:srgbClr val="4D565E"/>
                </a:solidFill>
              </a:rPr>
              <a:t>Assistive technology</a:t>
            </a:r>
          </a:p>
          <a:p>
            <a:pPr>
              <a:spcAft>
                <a:spcPts val="400"/>
              </a:spcAft>
            </a:pPr>
            <a:endParaRPr lang="en-US" sz="900">
              <a:solidFill>
                <a:srgbClr val="4D565E"/>
              </a:solidFill>
            </a:endParaRPr>
          </a:p>
        </p:txBody>
      </p:sp>
      <p:sp>
        <p:nvSpPr>
          <p:cNvPr id="109" name="TextBox 108"/>
          <p:cNvSpPr txBox="1"/>
          <p:nvPr/>
        </p:nvSpPr>
        <p:spPr>
          <a:xfrm>
            <a:off x="6239944" y="3440106"/>
            <a:ext cx="1383473" cy="800219"/>
          </a:xfrm>
          <a:prstGeom prst="rect">
            <a:avLst/>
          </a:prstGeom>
          <a:noFill/>
        </p:spPr>
        <p:txBody>
          <a:bodyPr wrap="square" rtlCol="0">
            <a:spAutoFit/>
          </a:bodyPr>
          <a:lstStyle/>
          <a:p>
            <a:pPr>
              <a:spcAft>
                <a:spcPts val="400"/>
              </a:spcAft>
            </a:pPr>
            <a:r>
              <a:rPr lang="en-US" sz="900">
                <a:solidFill>
                  <a:srgbClr val="4D565E"/>
                </a:solidFill>
              </a:rPr>
              <a:t>Electronic ballot casting</a:t>
            </a:r>
          </a:p>
          <a:p>
            <a:pPr>
              <a:spcAft>
                <a:spcPts val="400"/>
              </a:spcAft>
            </a:pPr>
            <a:r>
              <a:rPr lang="en-US" sz="900">
                <a:solidFill>
                  <a:srgbClr val="4D565E"/>
                </a:solidFill>
              </a:rPr>
              <a:t>Ballot scanners</a:t>
            </a:r>
          </a:p>
          <a:p>
            <a:pPr>
              <a:spcAft>
                <a:spcPts val="400"/>
              </a:spcAft>
            </a:pPr>
            <a:r>
              <a:rPr lang="en-US" sz="900">
                <a:solidFill>
                  <a:srgbClr val="4D565E"/>
                </a:solidFill>
              </a:rPr>
              <a:t>Ballot readers for review</a:t>
            </a:r>
          </a:p>
          <a:p>
            <a:pPr>
              <a:spcAft>
                <a:spcPts val="400"/>
              </a:spcAft>
            </a:pPr>
            <a:endParaRPr lang="en-US" sz="900">
              <a:solidFill>
                <a:srgbClr val="4D565E"/>
              </a:solidFill>
            </a:endParaRPr>
          </a:p>
        </p:txBody>
      </p:sp>
      <p:sp>
        <p:nvSpPr>
          <p:cNvPr id="110" name="TextBox 109"/>
          <p:cNvSpPr txBox="1"/>
          <p:nvPr/>
        </p:nvSpPr>
        <p:spPr>
          <a:xfrm>
            <a:off x="6265112" y="2617148"/>
            <a:ext cx="1383473" cy="559127"/>
          </a:xfrm>
          <a:prstGeom prst="rect">
            <a:avLst/>
          </a:prstGeom>
          <a:noFill/>
        </p:spPr>
        <p:txBody>
          <a:bodyPr wrap="square" rtlCol="0">
            <a:spAutoFit/>
          </a:bodyPr>
          <a:lstStyle/>
          <a:p>
            <a:pPr>
              <a:spcAft>
                <a:spcPts val="400"/>
              </a:spcAft>
            </a:pPr>
            <a:r>
              <a:rPr lang="en-US" sz="900">
                <a:solidFill>
                  <a:srgbClr val="4D565E"/>
                </a:solidFill>
              </a:rPr>
              <a:t>Ballot printing and return tool</a:t>
            </a:r>
          </a:p>
          <a:p>
            <a:pPr>
              <a:spcAft>
                <a:spcPts val="400"/>
              </a:spcAft>
            </a:pPr>
            <a:endParaRPr lang="en-US" sz="900">
              <a:solidFill>
                <a:srgbClr val="4D565E"/>
              </a:solidFill>
            </a:endParaRPr>
          </a:p>
        </p:txBody>
      </p:sp>
      <p:sp>
        <p:nvSpPr>
          <p:cNvPr id="112" name="TextBox 111"/>
          <p:cNvSpPr txBox="1"/>
          <p:nvPr/>
        </p:nvSpPr>
        <p:spPr>
          <a:xfrm>
            <a:off x="7610231" y="2591002"/>
            <a:ext cx="1383473" cy="420628"/>
          </a:xfrm>
          <a:prstGeom prst="rect">
            <a:avLst/>
          </a:prstGeom>
          <a:noFill/>
        </p:spPr>
        <p:txBody>
          <a:bodyPr wrap="square" rtlCol="0">
            <a:spAutoFit/>
          </a:bodyPr>
          <a:lstStyle/>
          <a:p>
            <a:pPr>
              <a:spcAft>
                <a:spcPts val="400"/>
              </a:spcAft>
            </a:pPr>
            <a:r>
              <a:rPr lang="en-US" sz="900">
                <a:solidFill>
                  <a:srgbClr val="4D565E"/>
                </a:solidFill>
              </a:rPr>
              <a:t>Interactive data</a:t>
            </a:r>
          </a:p>
          <a:p>
            <a:pPr>
              <a:spcAft>
                <a:spcPts val="400"/>
              </a:spcAft>
            </a:pPr>
            <a:r>
              <a:rPr lang="en-US" sz="900">
                <a:solidFill>
                  <a:srgbClr val="4D565E"/>
                </a:solidFill>
              </a:rPr>
              <a:t>E2E verification</a:t>
            </a:r>
          </a:p>
        </p:txBody>
      </p:sp>
      <p:sp>
        <p:nvSpPr>
          <p:cNvPr id="120" name="Rounded Rectangle 119"/>
          <p:cNvSpPr/>
          <p:nvPr/>
        </p:nvSpPr>
        <p:spPr>
          <a:xfrm>
            <a:off x="834973" y="5259872"/>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Other Organizations (Campaigns, Advocates, Good Government...)</a:t>
            </a:r>
          </a:p>
        </p:txBody>
      </p:sp>
      <p:sp>
        <p:nvSpPr>
          <p:cNvPr id="121" name="TextBox 120"/>
          <p:cNvSpPr txBox="1"/>
          <p:nvPr/>
        </p:nvSpPr>
        <p:spPr>
          <a:xfrm>
            <a:off x="834973" y="5592655"/>
            <a:ext cx="1301173" cy="697627"/>
          </a:xfrm>
          <a:prstGeom prst="rect">
            <a:avLst/>
          </a:prstGeom>
          <a:noFill/>
        </p:spPr>
        <p:txBody>
          <a:bodyPr wrap="square" rtlCol="0">
            <a:spAutoFit/>
          </a:bodyPr>
          <a:lstStyle/>
          <a:p>
            <a:pPr>
              <a:spcAft>
                <a:spcPts val="400"/>
              </a:spcAft>
            </a:pPr>
            <a:r>
              <a:rPr lang="en-US" sz="900">
                <a:solidFill>
                  <a:srgbClr val="4D565E"/>
                </a:solidFill>
              </a:rPr>
              <a:t>Third party registration apps</a:t>
            </a:r>
          </a:p>
          <a:p>
            <a:pPr>
              <a:spcAft>
                <a:spcPts val="400"/>
              </a:spcAft>
            </a:pPr>
            <a:r>
              <a:rPr lang="en-US" sz="900">
                <a:solidFill>
                  <a:srgbClr val="4D565E"/>
                </a:solidFill>
              </a:rPr>
              <a:t>VIP-type information app</a:t>
            </a:r>
          </a:p>
        </p:txBody>
      </p:sp>
      <p:sp>
        <p:nvSpPr>
          <p:cNvPr id="122" name="TextBox 121"/>
          <p:cNvSpPr txBox="1"/>
          <p:nvPr/>
        </p:nvSpPr>
        <p:spPr>
          <a:xfrm>
            <a:off x="2194190" y="5618801"/>
            <a:ext cx="1383473" cy="748923"/>
          </a:xfrm>
          <a:prstGeom prst="rect">
            <a:avLst/>
          </a:prstGeom>
          <a:noFill/>
        </p:spPr>
        <p:txBody>
          <a:bodyPr wrap="square" rtlCol="0">
            <a:spAutoFit/>
          </a:bodyPr>
          <a:lstStyle/>
          <a:p>
            <a:pPr>
              <a:spcAft>
                <a:spcPts val="400"/>
              </a:spcAft>
            </a:pPr>
            <a:r>
              <a:rPr lang="en-US" sz="900">
                <a:solidFill>
                  <a:srgbClr val="4D565E"/>
                </a:solidFill>
              </a:rPr>
              <a:t>Apps built on public information</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23" name="TextBox 122"/>
          <p:cNvSpPr txBox="1"/>
          <p:nvPr/>
        </p:nvSpPr>
        <p:spPr>
          <a:xfrm>
            <a:off x="3535237" y="5618801"/>
            <a:ext cx="1383473" cy="559127"/>
          </a:xfrm>
          <a:prstGeom prst="rect">
            <a:avLst/>
          </a:prstGeom>
          <a:noFill/>
        </p:spPr>
        <p:txBody>
          <a:bodyPr wrap="square" rtlCol="0">
            <a:spAutoFit/>
          </a:bodyPr>
          <a:lstStyle/>
          <a:p>
            <a:pPr>
              <a:spcAft>
                <a:spcPts val="400"/>
              </a:spcAft>
            </a:pPr>
            <a:r>
              <a:rPr lang="en-US" sz="900">
                <a:solidFill>
                  <a:srgbClr val="4D565E"/>
                </a:solidFill>
              </a:rPr>
              <a:t>?? Blank ballot access and delivery ??</a:t>
            </a:r>
          </a:p>
          <a:p>
            <a:pPr>
              <a:spcAft>
                <a:spcPts val="400"/>
              </a:spcAft>
            </a:pPr>
            <a:endParaRPr lang="en-US" sz="900">
              <a:solidFill>
                <a:srgbClr val="4D565E"/>
              </a:solidFill>
            </a:endParaRPr>
          </a:p>
        </p:txBody>
      </p:sp>
      <p:sp>
        <p:nvSpPr>
          <p:cNvPr id="124" name="TextBox 123"/>
          <p:cNvSpPr txBox="1"/>
          <p:nvPr/>
        </p:nvSpPr>
        <p:spPr>
          <a:xfrm>
            <a:off x="4918710" y="5618801"/>
            <a:ext cx="1383473" cy="748923"/>
          </a:xfrm>
          <a:prstGeom prst="rect">
            <a:avLst/>
          </a:prstGeom>
          <a:noFill/>
        </p:spPr>
        <p:txBody>
          <a:bodyPr wrap="square" rtlCol="0">
            <a:spAutoFit/>
          </a:bodyPr>
          <a:lstStyle/>
          <a:p>
            <a:pPr>
              <a:spcAft>
                <a:spcPts val="400"/>
              </a:spcAft>
            </a:pPr>
            <a:r>
              <a:rPr lang="en-US" sz="900">
                <a:solidFill>
                  <a:srgbClr val="4D565E"/>
                </a:solidFill>
              </a:rPr>
              <a:t>?? Online ballot marking tools ??</a:t>
            </a:r>
          </a:p>
          <a:p>
            <a:pPr>
              <a:spcAft>
                <a:spcPts val="400"/>
              </a:spcAft>
            </a:pPr>
            <a:r>
              <a:rPr lang="en-US" sz="900">
                <a:solidFill>
                  <a:srgbClr val="4D565E"/>
                </a:solidFill>
              </a:rPr>
              <a:t>Personal AT</a:t>
            </a:r>
          </a:p>
          <a:p>
            <a:pPr>
              <a:spcAft>
                <a:spcPts val="400"/>
              </a:spcAft>
            </a:pPr>
            <a:endParaRPr lang="en-US" sz="900">
              <a:solidFill>
                <a:srgbClr val="4D565E"/>
              </a:solidFill>
            </a:endParaRPr>
          </a:p>
        </p:txBody>
      </p:sp>
      <p:sp>
        <p:nvSpPr>
          <p:cNvPr id="125" name="TextBox 124"/>
          <p:cNvSpPr txBox="1"/>
          <p:nvPr/>
        </p:nvSpPr>
        <p:spPr>
          <a:xfrm>
            <a:off x="6302183" y="5618801"/>
            <a:ext cx="1383473" cy="748923"/>
          </a:xfrm>
          <a:prstGeom prst="rect">
            <a:avLst/>
          </a:prstGeom>
          <a:noFill/>
        </p:spPr>
        <p:txBody>
          <a:bodyPr wrap="square" rtlCol="0">
            <a:spAutoFit/>
          </a:bodyPr>
          <a:lstStyle/>
          <a:p>
            <a:pPr>
              <a:spcAft>
                <a:spcPts val="400"/>
              </a:spcAft>
            </a:pPr>
            <a:r>
              <a:rPr lang="en-US" sz="900">
                <a:solidFill>
                  <a:srgbClr val="4D565E"/>
                </a:solidFill>
              </a:rPr>
              <a:t>Support tools for returning ballots</a:t>
            </a:r>
          </a:p>
          <a:p>
            <a:pPr>
              <a:spcAft>
                <a:spcPts val="400"/>
              </a:spcAft>
            </a:pPr>
            <a:r>
              <a:rPr lang="en-US" sz="900">
                <a:solidFill>
                  <a:srgbClr val="4D565E"/>
                </a:solidFill>
              </a:rPr>
              <a:t>Personal AT</a:t>
            </a:r>
          </a:p>
          <a:p>
            <a:pPr>
              <a:spcAft>
                <a:spcPts val="400"/>
              </a:spcAft>
            </a:pPr>
            <a:endParaRPr lang="en-US" sz="900">
              <a:solidFill>
                <a:srgbClr val="4D565E"/>
              </a:solidFill>
            </a:endParaRPr>
          </a:p>
        </p:txBody>
      </p:sp>
      <p:sp>
        <p:nvSpPr>
          <p:cNvPr id="126" name="TextBox 125"/>
          <p:cNvSpPr txBox="1"/>
          <p:nvPr/>
        </p:nvSpPr>
        <p:spPr>
          <a:xfrm>
            <a:off x="7647302" y="5592655"/>
            <a:ext cx="1383473" cy="420628"/>
          </a:xfrm>
          <a:prstGeom prst="rect">
            <a:avLst/>
          </a:prstGeom>
          <a:noFill/>
        </p:spPr>
        <p:txBody>
          <a:bodyPr wrap="square" rtlCol="0">
            <a:spAutoFit/>
          </a:bodyPr>
          <a:lstStyle/>
          <a:p>
            <a:pPr>
              <a:spcAft>
                <a:spcPts val="400"/>
              </a:spcAft>
            </a:pPr>
            <a:r>
              <a:rPr lang="en-US" sz="900">
                <a:solidFill>
                  <a:srgbClr val="4D565E"/>
                </a:solidFill>
              </a:rPr>
              <a:t>Citizen ballot review</a:t>
            </a:r>
          </a:p>
          <a:p>
            <a:pPr>
              <a:spcAft>
                <a:spcPts val="400"/>
              </a:spcAft>
            </a:pPr>
            <a:r>
              <a:rPr lang="en-US" sz="900">
                <a:solidFill>
                  <a:srgbClr val="4D565E"/>
                </a:solidFill>
              </a:rPr>
              <a:t>E2E verification</a:t>
            </a:r>
          </a:p>
        </p:txBody>
      </p:sp>
      <p:sp>
        <p:nvSpPr>
          <p:cNvPr id="133" name="Rounded Rectangle 132"/>
          <p:cNvSpPr/>
          <p:nvPr/>
        </p:nvSpPr>
        <p:spPr>
          <a:xfrm>
            <a:off x="862282" y="4354217"/>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Voter's Technology</a:t>
            </a:r>
          </a:p>
        </p:txBody>
      </p:sp>
      <p:sp>
        <p:nvSpPr>
          <p:cNvPr id="134" name="TextBox 133"/>
          <p:cNvSpPr txBox="1"/>
          <p:nvPr/>
        </p:nvSpPr>
        <p:spPr>
          <a:xfrm>
            <a:off x="902497" y="4708312"/>
            <a:ext cx="1383473" cy="610424"/>
          </a:xfrm>
          <a:prstGeom prst="rect">
            <a:avLst/>
          </a:prstGeom>
          <a:noFill/>
        </p:spPr>
        <p:txBody>
          <a:bodyPr wrap="square" rtlCol="0">
            <a:spAutoFit/>
          </a:bodyPr>
          <a:lstStyle/>
          <a:p>
            <a:pPr>
              <a:spcAft>
                <a:spcPts val="400"/>
              </a:spcAft>
            </a:pPr>
            <a:r>
              <a:rPr lang="en-US" sz="900">
                <a:solidFill>
                  <a:srgbClr val="4D565E"/>
                </a:solidFill>
              </a:rPr>
              <a:t>Computer/Mobile</a:t>
            </a:r>
          </a:p>
          <a:p>
            <a:pPr>
              <a:spcAft>
                <a:spcPts val="400"/>
              </a:spcAft>
            </a:pPr>
            <a:r>
              <a:rPr lang="en-US" sz="900">
                <a:solidFill>
                  <a:srgbClr val="4D565E"/>
                </a:solidFill>
              </a:rPr>
              <a:t>Social Media</a:t>
            </a:r>
          </a:p>
          <a:p>
            <a:pPr>
              <a:spcAft>
                <a:spcPts val="400"/>
              </a:spcAft>
            </a:pPr>
            <a:endParaRPr lang="en-US" sz="900">
              <a:solidFill>
                <a:srgbClr val="4D565E"/>
              </a:solidFill>
            </a:endParaRPr>
          </a:p>
        </p:txBody>
      </p:sp>
      <p:sp>
        <p:nvSpPr>
          <p:cNvPr id="136" name="TextBox 135"/>
          <p:cNvSpPr txBox="1"/>
          <p:nvPr/>
        </p:nvSpPr>
        <p:spPr>
          <a:xfrm>
            <a:off x="3541350" y="4708312"/>
            <a:ext cx="1291527" cy="610424"/>
          </a:xfrm>
          <a:prstGeom prst="rect">
            <a:avLst/>
          </a:prstGeom>
          <a:noFill/>
        </p:spPr>
        <p:txBody>
          <a:bodyPr wrap="square" rtlCol="0">
            <a:spAutoFit/>
          </a:bodyPr>
          <a:lstStyle/>
          <a:p>
            <a:pPr>
              <a:spcAft>
                <a:spcPts val="400"/>
              </a:spcAft>
            </a:pPr>
            <a:r>
              <a:rPr lang="en-US" sz="900">
                <a:solidFill>
                  <a:srgbClr val="4D565E"/>
                </a:solidFill>
              </a:rPr>
              <a:t>Computer/Mobile</a:t>
            </a:r>
          </a:p>
          <a:p>
            <a:pPr>
              <a:spcAft>
                <a:spcPts val="400"/>
              </a:spcAft>
            </a:pPr>
            <a:r>
              <a:rPr lang="en-US" sz="900">
                <a:solidFill>
                  <a:srgbClr val="4D565E"/>
                </a:solidFill>
              </a:rPr>
              <a:t>Passbook/Wallet (ID)</a:t>
            </a:r>
          </a:p>
          <a:p>
            <a:pPr>
              <a:spcAft>
                <a:spcPts val="400"/>
              </a:spcAft>
            </a:pPr>
            <a:r>
              <a:rPr lang="en-US" sz="900">
                <a:solidFill>
                  <a:srgbClr val="4D565E"/>
                </a:solidFill>
              </a:rPr>
              <a:t>GPS</a:t>
            </a:r>
          </a:p>
        </p:txBody>
      </p:sp>
      <p:sp>
        <p:nvSpPr>
          <p:cNvPr id="137" name="TextBox 136"/>
          <p:cNvSpPr txBox="1"/>
          <p:nvPr/>
        </p:nvSpPr>
        <p:spPr>
          <a:xfrm>
            <a:off x="2183706" y="4687000"/>
            <a:ext cx="1383473" cy="610424"/>
          </a:xfrm>
          <a:prstGeom prst="rect">
            <a:avLst/>
          </a:prstGeom>
          <a:noFill/>
        </p:spPr>
        <p:txBody>
          <a:bodyPr wrap="square" rtlCol="0">
            <a:spAutoFit/>
          </a:bodyPr>
          <a:lstStyle/>
          <a:p>
            <a:pPr>
              <a:spcAft>
                <a:spcPts val="400"/>
              </a:spcAft>
            </a:pPr>
            <a:r>
              <a:rPr lang="en-US" sz="900">
                <a:solidFill>
                  <a:srgbClr val="4D565E"/>
                </a:solidFill>
              </a:rPr>
              <a:t>Computer/Mobile</a:t>
            </a:r>
          </a:p>
          <a:p>
            <a:pPr>
              <a:spcAft>
                <a:spcPts val="400"/>
              </a:spcAft>
            </a:pPr>
            <a:r>
              <a:rPr lang="en-US" sz="900">
                <a:solidFill>
                  <a:srgbClr val="4D565E"/>
                </a:solidFill>
              </a:rPr>
              <a:t>Social Media</a:t>
            </a:r>
          </a:p>
          <a:p>
            <a:pPr>
              <a:spcAft>
                <a:spcPts val="400"/>
              </a:spcAft>
            </a:pPr>
            <a:endParaRPr lang="en-US" sz="900">
              <a:solidFill>
                <a:srgbClr val="4D565E"/>
              </a:solidFill>
            </a:endParaRPr>
          </a:p>
        </p:txBody>
      </p:sp>
      <p:sp>
        <p:nvSpPr>
          <p:cNvPr id="138" name="TextBox 137"/>
          <p:cNvSpPr txBox="1"/>
          <p:nvPr/>
        </p:nvSpPr>
        <p:spPr>
          <a:xfrm>
            <a:off x="4889928" y="4721657"/>
            <a:ext cx="1291527" cy="420628"/>
          </a:xfrm>
          <a:prstGeom prst="rect">
            <a:avLst/>
          </a:prstGeom>
          <a:noFill/>
        </p:spPr>
        <p:txBody>
          <a:bodyPr wrap="square" rtlCol="0">
            <a:spAutoFit/>
          </a:bodyPr>
          <a:lstStyle/>
          <a:p>
            <a:pPr>
              <a:spcAft>
                <a:spcPts val="400"/>
              </a:spcAft>
            </a:pPr>
            <a:r>
              <a:rPr lang="en-US" sz="900">
                <a:solidFill>
                  <a:srgbClr val="4D565E"/>
                </a:solidFill>
              </a:rPr>
              <a:t>Computer/Mobile</a:t>
            </a:r>
          </a:p>
          <a:p>
            <a:pPr>
              <a:spcAft>
                <a:spcPts val="400"/>
              </a:spcAft>
            </a:pPr>
            <a:r>
              <a:rPr lang="en-US" sz="900">
                <a:solidFill>
                  <a:srgbClr val="4D565E"/>
                </a:solidFill>
              </a:rPr>
              <a:t>Input/Output AT</a:t>
            </a:r>
          </a:p>
        </p:txBody>
      </p:sp>
      <p:sp>
        <p:nvSpPr>
          <p:cNvPr id="139" name="TextBox 138"/>
          <p:cNvSpPr txBox="1"/>
          <p:nvPr/>
        </p:nvSpPr>
        <p:spPr>
          <a:xfrm>
            <a:off x="6265112" y="4708312"/>
            <a:ext cx="1291527" cy="230832"/>
          </a:xfrm>
          <a:prstGeom prst="rect">
            <a:avLst/>
          </a:prstGeom>
          <a:noFill/>
        </p:spPr>
        <p:txBody>
          <a:bodyPr wrap="square" rtlCol="0">
            <a:spAutoFit/>
          </a:bodyPr>
          <a:lstStyle/>
          <a:p>
            <a:pPr>
              <a:spcAft>
                <a:spcPts val="400"/>
              </a:spcAft>
            </a:pPr>
            <a:r>
              <a:rPr lang="en-US" sz="900">
                <a:solidFill>
                  <a:srgbClr val="4D565E"/>
                </a:solidFill>
              </a:rPr>
              <a:t>Input/Output AT</a:t>
            </a:r>
          </a:p>
        </p:txBody>
      </p:sp>
      <p:sp>
        <p:nvSpPr>
          <p:cNvPr id="140" name="TextBox 139"/>
          <p:cNvSpPr txBox="1"/>
          <p:nvPr/>
        </p:nvSpPr>
        <p:spPr>
          <a:xfrm>
            <a:off x="7623417" y="4721657"/>
            <a:ext cx="1383473" cy="610424"/>
          </a:xfrm>
          <a:prstGeom prst="rect">
            <a:avLst/>
          </a:prstGeom>
          <a:noFill/>
        </p:spPr>
        <p:txBody>
          <a:bodyPr wrap="square" rtlCol="0">
            <a:spAutoFit/>
          </a:bodyPr>
          <a:lstStyle/>
          <a:p>
            <a:pPr>
              <a:spcAft>
                <a:spcPts val="400"/>
              </a:spcAft>
            </a:pPr>
            <a:r>
              <a:rPr lang="en-US" sz="900">
                <a:solidFill>
                  <a:srgbClr val="4D565E"/>
                </a:solidFill>
              </a:rPr>
              <a:t>Computer/Mobile</a:t>
            </a:r>
          </a:p>
          <a:p>
            <a:pPr>
              <a:spcAft>
                <a:spcPts val="400"/>
              </a:spcAft>
            </a:pPr>
            <a:r>
              <a:rPr lang="en-US" sz="900">
                <a:solidFill>
                  <a:srgbClr val="4D565E"/>
                </a:solidFill>
              </a:rPr>
              <a:t>Social Media</a:t>
            </a:r>
          </a:p>
          <a:p>
            <a:pPr>
              <a:spcAft>
                <a:spcPts val="400"/>
              </a:spcAft>
            </a:pPr>
            <a:endParaRPr lang="en-US" sz="900">
              <a:solidFill>
                <a:srgbClr val="4D565E"/>
              </a:solidFill>
            </a:endParaRPr>
          </a:p>
        </p:txBody>
      </p:sp>
      <p:sp>
        <p:nvSpPr>
          <p:cNvPr id="147" name="TextBox 146"/>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148" name="TextBox 147"/>
          <p:cNvSpPr txBox="1"/>
          <p:nvPr/>
        </p:nvSpPr>
        <p:spPr>
          <a:xfrm>
            <a:off x="731490"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149" name="TextBox 148"/>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150" name="TextBox 149"/>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151" name="TextBox 150"/>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152" name="TextBox 151"/>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spTree>
    <p:extLst>
      <p:ext uri="{BB962C8B-B14F-4D97-AF65-F5344CB8AC3E}">
        <p14:creationId xmlns:p14="http://schemas.microsoft.com/office/powerpoint/2010/main" val="4000584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 identified in the workshop</a:t>
            </a:r>
          </a:p>
        </p:txBody>
      </p:sp>
      <p:sp>
        <p:nvSpPr>
          <p:cNvPr id="3" name="Content Placeholder 2"/>
          <p:cNvSpPr>
            <a:spLocks noGrp="1"/>
          </p:cNvSpPr>
          <p:nvPr>
            <p:ph idx="1"/>
          </p:nvPr>
        </p:nvSpPr>
        <p:spPr/>
        <p:txBody>
          <a:bodyPr/>
          <a:lstStyle/>
          <a:p>
            <a:r>
              <a:rPr lang="en-US" sz="1600" b="1" dirty="0"/>
              <a:t>EML or Common Data Format </a:t>
            </a:r>
            <a:r>
              <a:rPr lang="en-US" sz="1600" dirty="0"/>
              <a:t>– allows multiple devices to share election data. Critical for component architectures. </a:t>
            </a:r>
          </a:p>
          <a:p>
            <a:r>
              <a:rPr lang="en-US" sz="1600" b="1" dirty="0"/>
              <a:t>QR codes, NFC, </a:t>
            </a:r>
            <a:r>
              <a:rPr lang="en-US" sz="1600" b="1" dirty="0" err="1"/>
              <a:t>Hollarith</a:t>
            </a:r>
            <a:r>
              <a:rPr lang="en-US" sz="1600" b="1" dirty="0"/>
              <a:t> grids, or other tokens </a:t>
            </a:r>
            <a:r>
              <a:rPr lang="en-US" sz="1600" dirty="0"/>
              <a:t>– ways to transport ballot choices efficiently and privately</a:t>
            </a:r>
          </a:p>
          <a:p>
            <a:r>
              <a:rPr lang="en-US" sz="1600" b="1" dirty="0"/>
              <a:t>GPII or other preferences manager </a:t>
            </a:r>
            <a:r>
              <a:rPr lang="en-US" sz="1600" dirty="0"/>
              <a:t>– allows system to match needs and preferences to options available.</a:t>
            </a:r>
          </a:p>
          <a:p>
            <a:r>
              <a:rPr lang="en-US" sz="1600" b="1" dirty="0"/>
              <a:t>Identification: </a:t>
            </a:r>
            <a:r>
              <a:rPr lang="en-US" sz="1600" dirty="0"/>
              <a:t>Biometrics (</a:t>
            </a:r>
            <a:r>
              <a:rPr lang="en-US" sz="1600" dirty="0" err="1"/>
              <a:t>eyescan</a:t>
            </a:r>
            <a:r>
              <a:rPr lang="en-US" sz="1600" dirty="0"/>
              <a:t>, fingerprint) or a secure national ID (like </a:t>
            </a:r>
            <a:r>
              <a:rPr lang="en-US" sz="1600" dirty="0" err="1"/>
              <a:t>miltary</a:t>
            </a:r>
            <a:r>
              <a:rPr lang="en-US" sz="1600" dirty="0"/>
              <a:t> CAC), two factor authentication, Disney Fast Pass</a:t>
            </a:r>
          </a:p>
          <a:p>
            <a:r>
              <a:rPr lang="en-US" sz="1600" b="1" dirty="0"/>
              <a:t>Other certification programs: </a:t>
            </a:r>
            <a:r>
              <a:rPr lang="en-US" sz="1600" dirty="0"/>
              <a:t>FDA, slot machines, banking audits</a:t>
            </a:r>
          </a:p>
          <a:p>
            <a:r>
              <a:rPr lang="en-US" sz="1600" b="1" dirty="0"/>
              <a:t>Related working groups: </a:t>
            </a:r>
            <a:r>
              <a:rPr lang="en-US" sz="1600" dirty="0"/>
              <a:t>NASED, Bipartisan Policy Center, State certification group, </a:t>
            </a:r>
            <a:r>
              <a:rPr lang="en-US" sz="1600" dirty="0" smtClean="0"/>
              <a:t>FVAP, EAC  </a:t>
            </a:r>
            <a:endParaRPr lang="en-US" sz="1600" dirty="0"/>
          </a:p>
          <a:p>
            <a:r>
              <a:rPr lang="en-US" sz="1600" b="1" dirty="0"/>
              <a:t>Research centers </a:t>
            </a:r>
            <a:r>
              <a:rPr lang="en-US" sz="1600" dirty="0"/>
              <a:t>at Rice, MIT, Caltech, Georgia Tech, MSU, U. Baltimore, GPII</a:t>
            </a:r>
          </a:p>
          <a:p>
            <a:r>
              <a:rPr lang="en-US" sz="1600" b="1" dirty="0"/>
              <a:t>Election initiatives: </a:t>
            </a:r>
            <a:r>
              <a:rPr lang="en-US" sz="1600" dirty="0"/>
              <a:t>Humboldt County ballot project, VSAP, Star Vote, risk limiting audits</a:t>
            </a:r>
          </a:p>
          <a:p>
            <a:endParaRPr lang="en-US" dirty="0"/>
          </a:p>
        </p:txBody>
      </p:sp>
    </p:spTree>
    <p:extLst>
      <p:ext uri="{BB962C8B-B14F-4D97-AF65-F5344CB8AC3E}">
        <p14:creationId xmlns:p14="http://schemas.microsoft.com/office/powerpoint/2010/main" val="3742313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Blue sky? Or fundamentals?</a:t>
            </a:r>
          </a:p>
        </p:txBody>
      </p:sp>
      <p:sp>
        <p:nvSpPr>
          <p:cNvPr id="3" name="Content Placeholder 2"/>
          <p:cNvSpPr>
            <a:spLocks noGrp="1"/>
          </p:cNvSpPr>
          <p:nvPr>
            <p:ph idx="1"/>
          </p:nvPr>
        </p:nvSpPr>
        <p:spPr/>
        <p:txBody>
          <a:bodyPr/>
          <a:lstStyle/>
          <a:p>
            <a:pPr marL="0" indent="0">
              <a:buNone/>
            </a:pPr>
            <a:r>
              <a:rPr lang="en-US"/>
              <a:t>Many of the blue sky ideas are based on some fundamental concepts. All of them are in use in some current context – the "blue sky" part of the idea is how to apply them to elections effectively and consistently.</a:t>
            </a:r>
          </a:p>
          <a:p>
            <a:pPr marL="0" indent="0">
              <a:buNone/>
            </a:pPr>
            <a:endParaRPr lang="en-US"/>
          </a:p>
          <a:p>
            <a:r>
              <a:rPr lang="en-US"/>
              <a:t>Vote anywhere, with options for casting</a:t>
            </a:r>
          </a:p>
          <a:p>
            <a:r>
              <a:rPr lang="en-US"/>
              <a:t>Well-designed ballot (and other) – so good, you'd be foolish not to use it</a:t>
            </a:r>
          </a:p>
          <a:p>
            <a:r>
              <a:rPr lang="en-US"/>
              <a:t>More use of COTS</a:t>
            </a:r>
          </a:p>
          <a:p>
            <a:pPr lvl="1"/>
            <a:r>
              <a:rPr lang="en-US" sz="1600"/>
              <a:t>In voting systems</a:t>
            </a:r>
          </a:p>
          <a:p>
            <a:pPr lvl="1"/>
            <a:r>
              <a:rPr lang="en-US" sz="1600"/>
              <a:t>Enabling use of voters' own systems</a:t>
            </a:r>
          </a:p>
          <a:p>
            <a:r>
              <a:rPr lang="en-US"/>
              <a:t>A way to transfer information easily between parts of the system, different devices, and person technology</a:t>
            </a:r>
          </a:p>
          <a:p>
            <a:r>
              <a:rPr lang="en-US"/>
              <a:t>Universal ID</a:t>
            </a:r>
          </a:p>
          <a:p>
            <a:r>
              <a:rPr lang="en-US"/>
              <a:t>Easy personalization – either quickly set up, or recognized from ID/token</a:t>
            </a:r>
          </a:p>
          <a:p>
            <a:r>
              <a:rPr lang="en-US"/>
              <a:t>Plain language</a:t>
            </a:r>
          </a:p>
          <a:p>
            <a:endParaRPr lang="en-US"/>
          </a:p>
        </p:txBody>
      </p:sp>
    </p:spTree>
    <p:extLst>
      <p:ext uri="{BB962C8B-B14F-4D97-AF65-F5344CB8AC3E}">
        <p14:creationId xmlns:p14="http://schemas.microsoft.com/office/powerpoint/2010/main" val="1497351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74126" y="0"/>
            <a:ext cx="8229600" cy="470872"/>
          </a:xfrm>
        </p:spPr>
        <p:txBody>
          <a:bodyPr/>
          <a:lstStyle/>
          <a:p>
            <a:r>
              <a:rPr lang="en-US" dirty="0"/>
              <a:t>The Voter Journey (a possible structure)</a:t>
            </a:r>
          </a:p>
        </p:txBody>
      </p:sp>
      <p:grpSp>
        <p:nvGrpSpPr>
          <p:cNvPr id="2" name="Group 1" descr="Groups of concepts in each phase of the journey"/>
          <p:cNvGrpSpPr/>
          <p:nvPr/>
        </p:nvGrpSpPr>
        <p:grpSpPr>
          <a:xfrm>
            <a:off x="-11575" y="1874382"/>
            <a:ext cx="792943" cy="4487142"/>
            <a:chOff x="-11575" y="1874382"/>
            <a:chExt cx="792943" cy="4487142"/>
          </a:xfrm>
        </p:grpSpPr>
        <p:sp>
          <p:nvSpPr>
            <p:cNvPr id="34" name="TextBox 33"/>
            <p:cNvSpPr txBox="1"/>
            <p:nvPr/>
          </p:nvSpPr>
          <p:spPr>
            <a:xfrm>
              <a:off x="68275" y="1874382"/>
              <a:ext cx="663215" cy="338554"/>
            </a:xfrm>
            <a:prstGeom prst="rect">
              <a:avLst/>
            </a:prstGeom>
            <a:noFill/>
          </p:spPr>
          <p:txBody>
            <a:bodyPr wrap="square" rtlCol="0">
              <a:spAutoFit/>
            </a:bodyPr>
            <a:lstStyle/>
            <a:p>
              <a:pPr algn="r"/>
              <a:r>
                <a:rPr lang="en-US" sz="1600">
                  <a:solidFill>
                    <a:srgbClr val="4D565E"/>
                  </a:solidFill>
                </a:rPr>
                <a:t>Learn</a:t>
              </a:r>
            </a:p>
          </p:txBody>
        </p:sp>
        <p:sp>
          <p:nvSpPr>
            <p:cNvPr id="35" name="TextBox 34"/>
            <p:cNvSpPr txBox="1"/>
            <p:nvPr/>
          </p:nvSpPr>
          <p:spPr>
            <a:xfrm>
              <a:off x="68275" y="3119183"/>
              <a:ext cx="705851" cy="338554"/>
            </a:xfrm>
            <a:prstGeom prst="rect">
              <a:avLst/>
            </a:prstGeom>
            <a:noFill/>
          </p:spPr>
          <p:txBody>
            <a:bodyPr wrap="square" rtlCol="0">
              <a:spAutoFit/>
            </a:bodyPr>
            <a:lstStyle/>
            <a:p>
              <a:pPr algn="r"/>
              <a:r>
                <a:rPr lang="en-US" sz="1600">
                  <a:solidFill>
                    <a:srgbClr val="4D565E"/>
                  </a:solidFill>
                </a:rPr>
                <a:t>Do</a:t>
              </a:r>
            </a:p>
          </p:txBody>
        </p:sp>
        <p:sp>
          <p:nvSpPr>
            <p:cNvPr id="36" name="TextBox 35"/>
            <p:cNvSpPr txBox="1"/>
            <p:nvPr/>
          </p:nvSpPr>
          <p:spPr>
            <a:xfrm>
              <a:off x="-5107" y="5351697"/>
              <a:ext cx="779233" cy="338554"/>
            </a:xfrm>
            <a:prstGeom prst="rect">
              <a:avLst/>
            </a:prstGeom>
            <a:noFill/>
          </p:spPr>
          <p:txBody>
            <a:bodyPr wrap="square" rtlCol="0">
              <a:spAutoFit/>
            </a:bodyPr>
            <a:lstStyle/>
            <a:p>
              <a:pPr algn="r"/>
              <a:r>
                <a:rPr lang="en-US" sz="1600">
                  <a:solidFill>
                    <a:srgbClr val="4D565E"/>
                  </a:solidFill>
                </a:rPr>
                <a:t>People</a:t>
              </a:r>
            </a:p>
          </p:txBody>
        </p:sp>
        <p:sp>
          <p:nvSpPr>
            <p:cNvPr id="40" name="TextBox 39"/>
            <p:cNvSpPr txBox="1"/>
            <p:nvPr/>
          </p:nvSpPr>
          <p:spPr>
            <a:xfrm>
              <a:off x="-11575" y="4918286"/>
              <a:ext cx="780130" cy="338554"/>
            </a:xfrm>
            <a:prstGeom prst="rect">
              <a:avLst/>
            </a:prstGeom>
            <a:noFill/>
          </p:spPr>
          <p:txBody>
            <a:bodyPr wrap="square" rtlCol="0">
              <a:spAutoFit/>
            </a:bodyPr>
            <a:lstStyle/>
            <a:p>
              <a:pPr algn="r"/>
              <a:r>
                <a:rPr lang="en-US" sz="1600">
                  <a:solidFill>
                    <a:srgbClr val="4D565E"/>
                  </a:solidFill>
                </a:rPr>
                <a:t>Use</a:t>
              </a:r>
            </a:p>
          </p:txBody>
        </p:sp>
        <p:sp>
          <p:nvSpPr>
            <p:cNvPr id="91" name="TextBox 90"/>
            <p:cNvSpPr txBox="1"/>
            <p:nvPr/>
          </p:nvSpPr>
          <p:spPr>
            <a:xfrm>
              <a:off x="2135" y="6022970"/>
              <a:ext cx="779233" cy="338554"/>
            </a:xfrm>
            <a:prstGeom prst="rect">
              <a:avLst/>
            </a:prstGeom>
            <a:noFill/>
          </p:spPr>
          <p:txBody>
            <a:bodyPr wrap="square" rtlCol="0">
              <a:spAutoFit/>
            </a:bodyPr>
            <a:lstStyle/>
            <a:p>
              <a:pPr algn="r"/>
              <a:r>
                <a:rPr lang="en-US" sz="1600">
                  <a:solidFill>
                    <a:srgbClr val="4D565E"/>
                  </a:solidFill>
                </a:rPr>
                <a:t>Policy</a:t>
              </a:r>
            </a:p>
          </p:txBody>
        </p:sp>
      </p:grpSp>
      <p:grpSp>
        <p:nvGrpSpPr>
          <p:cNvPr id="25" name="Group 24" descr="The journey is arranged in groups by the stage of the journey. The items in each group are things voters need to learn, do, use, and the people and policy they interact with."/>
          <p:cNvGrpSpPr/>
          <p:nvPr/>
        </p:nvGrpSpPr>
        <p:grpSpPr>
          <a:xfrm>
            <a:off x="733161" y="505795"/>
            <a:ext cx="8226725" cy="5913225"/>
            <a:chOff x="733161" y="505795"/>
            <a:chExt cx="8226725" cy="5913225"/>
          </a:xfrm>
        </p:grpSpPr>
        <p:sp>
          <p:nvSpPr>
            <p:cNvPr id="14" name="Rectangle 13"/>
            <p:cNvSpPr/>
            <p:nvPr/>
          </p:nvSpPr>
          <p:spPr>
            <a:xfrm>
              <a:off x="774126" y="516629"/>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136146" y="530284"/>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498166" y="530284"/>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860186" y="530284"/>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6222206" y="530284"/>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584226" y="505795"/>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895481" y="516629"/>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774126" y="530284"/>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733161" y="6373857"/>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763717" y="1094577"/>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74126" y="5288710"/>
              <a:ext cx="8172119" cy="13655"/>
            </a:xfrm>
            <a:prstGeom prst="line">
              <a:avLst/>
            </a:prstGeom>
            <a:ln w="3175" cmpd="sng">
              <a:solidFill>
                <a:schemeClr val="tx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774126" y="2253940"/>
              <a:ext cx="8172119" cy="13655"/>
            </a:xfrm>
            <a:prstGeom prst="line">
              <a:avLst/>
            </a:prstGeom>
            <a:ln w="3175" cmpd="sng">
              <a:solidFill>
                <a:schemeClr val="tx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746304" y="3444082"/>
              <a:ext cx="8172119" cy="13655"/>
            </a:xfrm>
            <a:prstGeom prst="line">
              <a:avLst/>
            </a:prstGeom>
            <a:ln w="3175" cmpd="sng">
              <a:solidFill>
                <a:schemeClr val="tx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787767" y="5722560"/>
              <a:ext cx="8172119" cy="13655"/>
            </a:xfrm>
            <a:prstGeom prst="line">
              <a:avLst/>
            </a:prstGeom>
            <a:ln w="3175" cmpd="sng">
              <a:solidFill>
                <a:schemeClr val="tx2">
                  <a:lumMod val="40000"/>
                  <a:lumOff val="60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141" name="Group 140" descr="Preparing to vote"/>
          <p:cNvGrpSpPr/>
          <p:nvPr/>
        </p:nvGrpSpPr>
        <p:grpSpPr>
          <a:xfrm>
            <a:off x="805323" y="492351"/>
            <a:ext cx="1554480" cy="5820387"/>
            <a:chOff x="756392" y="530284"/>
            <a:chExt cx="1554480" cy="5820387"/>
          </a:xfrm>
        </p:grpSpPr>
        <p:sp>
          <p:nvSpPr>
            <p:cNvPr id="142" name="TextBox 141"/>
            <p:cNvSpPr txBox="1"/>
            <p:nvPr/>
          </p:nvSpPr>
          <p:spPr>
            <a:xfrm>
              <a:off x="756392"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143" name="Rounded Rectangle 142"/>
            <p:cNvSpPr/>
            <p:nvPr/>
          </p:nvSpPr>
          <p:spPr>
            <a:xfrm>
              <a:off x="823175" y="357581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Registration Forms/OVR</a:t>
              </a:r>
            </a:p>
          </p:txBody>
        </p:sp>
        <p:sp>
          <p:nvSpPr>
            <p:cNvPr id="144" name="Rounded Rectangle 143"/>
            <p:cNvSpPr/>
            <p:nvPr/>
          </p:nvSpPr>
          <p:spPr>
            <a:xfrm>
              <a:off x="823175" y="2917597"/>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Register to vote</a:t>
              </a:r>
            </a:p>
          </p:txBody>
        </p:sp>
        <p:sp>
          <p:nvSpPr>
            <p:cNvPr id="145" name="Rounded Rectangle 144"/>
            <p:cNvSpPr/>
            <p:nvPr/>
          </p:nvSpPr>
          <p:spPr>
            <a:xfrm>
              <a:off x="823175" y="4161886"/>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"My Voter" Portals</a:t>
              </a:r>
            </a:p>
          </p:txBody>
        </p:sp>
        <p:sp>
          <p:nvSpPr>
            <p:cNvPr id="146" name="Rounded Rectangle 145"/>
            <p:cNvSpPr/>
            <p:nvPr/>
          </p:nvSpPr>
          <p:spPr>
            <a:xfrm>
              <a:off x="841198"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Registrar</a:t>
              </a:r>
            </a:p>
          </p:txBody>
        </p:sp>
        <p:sp>
          <p:nvSpPr>
            <p:cNvPr id="147" name="Rounded Rectangle 146"/>
            <p:cNvSpPr/>
            <p:nvPr/>
          </p:nvSpPr>
          <p:spPr>
            <a:xfrm>
              <a:off x="823175" y="4732820"/>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Elections Web/Phone</a:t>
              </a:r>
            </a:p>
          </p:txBody>
        </p:sp>
        <p:sp>
          <p:nvSpPr>
            <p:cNvPr id="148" name="Rounded Rectangle 147"/>
            <p:cNvSpPr/>
            <p:nvPr/>
          </p:nvSpPr>
          <p:spPr>
            <a:xfrm>
              <a:off x="823175" y="1704423"/>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Am I/How do I register?</a:t>
              </a:r>
            </a:p>
          </p:txBody>
        </p:sp>
        <p:sp>
          <p:nvSpPr>
            <p:cNvPr id="149" name="Rounded Rectangle 148"/>
            <p:cNvSpPr/>
            <p:nvPr/>
          </p:nvSpPr>
          <p:spPr>
            <a:xfrm>
              <a:off x="823175" y="1169680"/>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What is on the ballot? </a:t>
              </a:r>
            </a:p>
          </p:txBody>
        </p:sp>
        <p:sp>
          <p:nvSpPr>
            <p:cNvPr id="150" name="Rounded Rectangle 149"/>
            <p:cNvSpPr/>
            <p:nvPr/>
          </p:nvSpPr>
          <p:spPr>
            <a:xfrm>
              <a:off x="854853" y="605468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Eligibility</a:t>
              </a:r>
            </a:p>
          </p:txBody>
        </p:sp>
        <p:sp>
          <p:nvSpPr>
            <p:cNvPr id="151" name="Rounded Rectangle 150"/>
            <p:cNvSpPr/>
            <p:nvPr/>
          </p:nvSpPr>
          <p:spPr>
            <a:xfrm>
              <a:off x="854853" y="5730480"/>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Voter Ed</a:t>
              </a:r>
            </a:p>
          </p:txBody>
        </p:sp>
      </p:grpSp>
      <p:grpSp>
        <p:nvGrpSpPr>
          <p:cNvPr id="99" name="Group 98" descr="Choosing how to vote"/>
          <p:cNvGrpSpPr/>
          <p:nvPr/>
        </p:nvGrpSpPr>
        <p:grpSpPr>
          <a:xfrm>
            <a:off x="2142741" y="530284"/>
            <a:ext cx="1554480" cy="5837525"/>
            <a:chOff x="2142741" y="530284"/>
            <a:chExt cx="1554480" cy="5837525"/>
          </a:xfrm>
        </p:grpSpPr>
        <p:sp>
          <p:nvSpPr>
            <p:cNvPr id="100" name="TextBox 99"/>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101" name="Rounded Rectangle 100"/>
            <p:cNvSpPr/>
            <p:nvPr/>
          </p:nvSpPr>
          <p:spPr>
            <a:xfrm>
              <a:off x="2208685" y="2917597"/>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Request a VBM (or other)</a:t>
              </a:r>
            </a:p>
          </p:txBody>
        </p:sp>
        <p:sp>
          <p:nvSpPr>
            <p:cNvPr id="102" name="Rounded Rectangle 101"/>
            <p:cNvSpPr/>
            <p:nvPr/>
          </p:nvSpPr>
          <p:spPr>
            <a:xfrm>
              <a:off x="2208685" y="2339786"/>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Access to 'Polling Place'</a:t>
              </a:r>
            </a:p>
          </p:txBody>
        </p:sp>
        <p:sp>
          <p:nvSpPr>
            <p:cNvPr id="103" name="Rounded Rectangle 102"/>
            <p:cNvSpPr/>
            <p:nvPr/>
          </p:nvSpPr>
          <p:spPr>
            <a:xfrm>
              <a:off x="2208685" y="1704423"/>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What are my choices?</a:t>
              </a:r>
            </a:p>
          </p:txBody>
        </p:sp>
        <p:sp>
          <p:nvSpPr>
            <p:cNvPr id="104" name="Rounded Rectangle 103"/>
            <p:cNvSpPr/>
            <p:nvPr/>
          </p:nvSpPr>
          <p:spPr>
            <a:xfrm>
              <a:off x="2208685" y="1169680"/>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Where do I go to vote</a:t>
              </a:r>
            </a:p>
          </p:txBody>
        </p:sp>
        <p:sp>
          <p:nvSpPr>
            <p:cNvPr id="105" name="Rounded Rectangle 104"/>
            <p:cNvSpPr/>
            <p:nvPr/>
          </p:nvSpPr>
          <p:spPr>
            <a:xfrm>
              <a:off x="2208685" y="4161886"/>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"My Voter"</a:t>
              </a:r>
            </a:p>
            <a:p>
              <a:pPr algn="ctr"/>
              <a:r>
                <a:rPr lang="en-US" sz="1200">
                  <a:solidFill>
                    <a:srgbClr val="262B2F"/>
                  </a:solidFill>
                </a:rPr>
                <a:t>Portals</a:t>
              </a:r>
            </a:p>
          </p:txBody>
        </p:sp>
        <p:sp>
          <p:nvSpPr>
            <p:cNvPr id="106" name="Rounded Rectangle 105"/>
            <p:cNvSpPr/>
            <p:nvPr/>
          </p:nvSpPr>
          <p:spPr>
            <a:xfrm>
              <a:off x="2208685" y="357581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Online VBM SYstem</a:t>
              </a:r>
            </a:p>
          </p:txBody>
        </p:sp>
        <p:sp>
          <p:nvSpPr>
            <p:cNvPr id="107" name="Rounded Rectangle 106"/>
            <p:cNvSpPr/>
            <p:nvPr/>
          </p:nvSpPr>
          <p:spPr>
            <a:xfrm>
              <a:off x="2208685" y="4716206"/>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Elections Web/Phone</a:t>
              </a:r>
            </a:p>
          </p:txBody>
        </p:sp>
        <p:sp>
          <p:nvSpPr>
            <p:cNvPr id="108" name="Rounded Rectangle 107"/>
            <p:cNvSpPr/>
            <p:nvPr/>
          </p:nvSpPr>
          <p:spPr>
            <a:xfrm>
              <a:off x="2226708"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Elections office</a:t>
              </a:r>
            </a:p>
          </p:txBody>
        </p:sp>
        <p:sp>
          <p:nvSpPr>
            <p:cNvPr id="109" name="Rounded Rectangle 108"/>
            <p:cNvSpPr/>
            <p:nvPr/>
          </p:nvSpPr>
          <p:spPr>
            <a:xfrm>
              <a:off x="2240363" y="575427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Voting Options</a:t>
              </a:r>
            </a:p>
          </p:txBody>
        </p:sp>
        <p:sp>
          <p:nvSpPr>
            <p:cNvPr id="110" name="Rounded Rectangle 109"/>
            <p:cNvSpPr/>
            <p:nvPr/>
          </p:nvSpPr>
          <p:spPr>
            <a:xfrm>
              <a:off x="2240363" y="6071825"/>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Hours/Places</a:t>
              </a:r>
            </a:p>
          </p:txBody>
        </p:sp>
      </p:grpSp>
      <p:grpSp>
        <p:nvGrpSpPr>
          <p:cNvPr id="111" name="Group 110" descr="Checking in"/>
          <p:cNvGrpSpPr/>
          <p:nvPr/>
        </p:nvGrpSpPr>
        <p:grpSpPr>
          <a:xfrm>
            <a:off x="3485717" y="530284"/>
            <a:ext cx="1554480" cy="5827364"/>
            <a:chOff x="3485717" y="530284"/>
            <a:chExt cx="1554480" cy="5827364"/>
          </a:xfrm>
        </p:grpSpPr>
        <p:sp>
          <p:nvSpPr>
            <p:cNvPr id="112" name="TextBox 111"/>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120" name="Rounded Rectangle 119"/>
            <p:cNvSpPr/>
            <p:nvPr/>
          </p:nvSpPr>
          <p:spPr>
            <a:xfrm>
              <a:off x="3574992"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Poll workers</a:t>
              </a:r>
            </a:p>
          </p:txBody>
        </p:sp>
        <p:sp>
          <p:nvSpPr>
            <p:cNvPr id="121" name="Rounded Rectangle 120"/>
            <p:cNvSpPr/>
            <p:nvPr/>
          </p:nvSpPr>
          <p:spPr>
            <a:xfrm>
              <a:off x="3556969" y="2917597"/>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Authenticate/Sign In</a:t>
              </a:r>
            </a:p>
          </p:txBody>
        </p:sp>
        <p:sp>
          <p:nvSpPr>
            <p:cNvPr id="122" name="Rounded Rectangle 121"/>
            <p:cNvSpPr/>
            <p:nvPr/>
          </p:nvSpPr>
          <p:spPr>
            <a:xfrm>
              <a:off x="3560370" y="414932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Ballot Delivery System</a:t>
              </a:r>
            </a:p>
          </p:txBody>
        </p:sp>
        <p:sp>
          <p:nvSpPr>
            <p:cNvPr id="123" name="Rounded Rectangle 122"/>
            <p:cNvSpPr/>
            <p:nvPr/>
          </p:nvSpPr>
          <p:spPr>
            <a:xfrm>
              <a:off x="3560370" y="4717303"/>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Transportation to Polls </a:t>
              </a:r>
            </a:p>
          </p:txBody>
        </p:sp>
        <p:sp>
          <p:nvSpPr>
            <p:cNvPr id="124" name="Rounded Rectangle 123"/>
            <p:cNvSpPr/>
            <p:nvPr/>
          </p:nvSpPr>
          <p:spPr>
            <a:xfrm>
              <a:off x="3556969" y="2339786"/>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Receive 'ballot'</a:t>
              </a:r>
            </a:p>
          </p:txBody>
        </p:sp>
        <p:sp>
          <p:nvSpPr>
            <p:cNvPr id="125" name="Rounded Rectangle 124"/>
            <p:cNvSpPr/>
            <p:nvPr/>
          </p:nvSpPr>
          <p:spPr>
            <a:xfrm>
              <a:off x="3560370" y="1690768"/>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How do I get my ballot</a:t>
              </a:r>
            </a:p>
          </p:txBody>
        </p:sp>
        <p:sp>
          <p:nvSpPr>
            <p:cNvPr id="126" name="Rounded Rectangle 125"/>
            <p:cNvSpPr/>
            <p:nvPr/>
          </p:nvSpPr>
          <p:spPr>
            <a:xfrm>
              <a:off x="3560370" y="3555873"/>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Pollbook or Sign-in</a:t>
              </a:r>
            </a:p>
          </p:txBody>
        </p:sp>
        <p:sp>
          <p:nvSpPr>
            <p:cNvPr id="127" name="Rounded Rectangle 126"/>
            <p:cNvSpPr/>
            <p:nvPr/>
          </p:nvSpPr>
          <p:spPr>
            <a:xfrm>
              <a:off x="3588647" y="575427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Voter ID</a:t>
              </a:r>
            </a:p>
          </p:txBody>
        </p:sp>
        <p:sp>
          <p:nvSpPr>
            <p:cNvPr id="128" name="Rounded Rectangle 127"/>
            <p:cNvSpPr/>
            <p:nvPr/>
          </p:nvSpPr>
          <p:spPr>
            <a:xfrm>
              <a:off x="3592048" y="6061664"/>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Provisional</a:t>
              </a:r>
            </a:p>
          </p:txBody>
        </p:sp>
      </p:grpSp>
      <p:grpSp>
        <p:nvGrpSpPr>
          <p:cNvPr id="152" name="Group 151" descr="Marking the ballot"/>
          <p:cNvGrpSpPr/>
          <p:nvPr/>
        </p:nvGrpSpPr>
        <p:grpSpPr>
          <a:xfrm>
            <a:off x="4801383" y="530284"/>
            <a:ext cx="1338234" cy="5820387"/>
            <a:chOff x="4801383" y="530284"/>
            <a:chExt cx="1338234" cy="5820387"/>
          </a:xfrm>
        </p:grpSpPr>
        <p:sp>
          <p:nvSpPr>
            <p:cNvPr id="153" name="TextBox 152"/>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154" name="Rounded Rectangle 153"/>
            <p:cNvSpPr/>
            <p:nvPr/>
          </p:nvSpPr>
          <p:spPr>
            <a:xfrm>
              <a:off x="4926677"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Poll workers</a:t>
              </a:r>
            </a:p>
          </p:txBody>
        </p:sp>
        <p:sp>
          <p:nvSpPr>
            <p:cNvPr id="155" name="Rounded Rectangle 154"/>
            <p:cNvSpPr/>
            <p:nvPr/>
          </p:nvSpPr>
          <p:spPr>
            <a:xfrm>
              <a:off x="4908654" y="2339786"/>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Mark the ballot</a:t>
              </a:r>
            </a:p>
          </p:txBody>
        </p:sp>
        <p:sp>
          <p:nvSpPr>
            <p:cNvPr id="156" name="Rounded Rectangle 155"/>
            <p:cNvSpPr/>
            <p:nvPr/>
          </p:nvSpPr>
          <p:spPr>
            <a:xfrm>
              <a:off x="4908654" y="4734277"/>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Ballot</a:t>
              </a:r>
            </a:p>
          </p:txBody>
        </p:sp>
        <p:sp>
          <p:nvSpPr>
            <p:cNvPr id="157" name="Rounded Rectangle 156"/>
            <p:cNvSpPr/>
            <p:nvPr/>
          </p:nvSpPr>
          <p:spPr>
            <a:xfrm>
              <a:off x="4908654" y="414932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Ballot Marking System</a:t>
              </a:r>
            </a:p>
          </p:txBody>
        </p:sp>
        <p:sp>
          <p:nvSpPr>
            <p:cNvPr id="158" name="Rounded Rectangle 157"/>
            <p:cNvSpPr/>
            <p:nvPr/>
          </p:nvSpPr>
          <p:spPr>
            <a:xfrm>
              <a:off x="4908654" y="1690768"/>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How do I mark as I intend?</a:t>
              </a:r>
            </a:p>
          </p:txBody>
        </p:sp>
        <p:sp>
          <p:nvSpPr>
            <p:cNvPr id="159" name="Rounded Rectangle 158"/>
            <p:cNvSpPr/>
            <p:nvPr/>
          </p:nvSpPr>
          <p:spPr>
            <a:xfrm>
              <a:off x="4908654" y="2917912"/>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Activate or open the ballot</a:t>
              </a:r>
            </a:p>
          </p:txBody>
        </p:sp>
        <p:sp>
          <p:nvSpPr>
            <p:cNvPr id="160" name="Rounded Rectangle 159"/>
            <p:cNvSpPr/>
            <p:nvPr/>
          </p:nvSpPr>
          <p:spPr>
            <a:xfrm>
              <a:off x="4940332" y="605468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Helper Rules</a:t>
              </a:r>
            </a:p>
          </p:txBody>
        </p:sp>
        <p:sp>
          <p:nvSpPr>
            <p:cNvPr id="161" name="Rounded Rectangle 160"/>
            <p:cNvSpPr/>
            <p:nvPr/>
          </p:nvSpPr>
          <p:spPr>
            <a:xfrm>
              <a:off x="4940332" y="572032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Sample Ballots</a:t>
              </a:r>
            </a:p>
          </p:txBody>
        </p:sp>
        <p:sp>
          <p:nvSpPr>
            <p:cNvPr id="162" name="Rounded Rectangle 161"/>
            <p:cNvSpPr/>
            <p:nvPr/>
          </p:nvSpPr>
          <p:spPr>
            <a:xfrm>
              <a:off x="4926677" y="357581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Pre-Marked Ballot</a:t>
              </a:r>
            </a:p>
          </p:txBody>
        </p:sp>
      </p:grpSp>
      <p:grpSp>
        <p:nvGrpSpPr>
          <p:cNvPr id="163" name="Group 162" descr="Casting the ballot"/>
          <p:cNvGrpSpPr/>
          <p:nvPr/>
        </p:nvGrpSpPr>
        <p:grpSpPr>
          <a:xfrm>
            <a:off x="6239944" y="530284"/>
            <a:ext cx="1554480" cy="5835283"/>
            <a:chOff x="6239944" y="530284"/>
            <a:chExt cx="1554480" cy="5835283"/>
          </a:xfrm>
        </p:grpSpPr>
        <p:sp>
          <p:nvSpPr>
            <p:cNvPr id="164" name="TextBox 163"/>
            <p:cNvSpPr txBox="1"/>
            <p:nvPr/>
          </p:nvSpPr>
          <p:spPr>
            <a:xfrm>
              <a:off x="6239944" y="530284"/>
              <a:ext cx="1554480" cy="584776"/>
            </a:xfrm>
            <a:prstGeom prst="rect">
              <a:avLst/>
            </a:prstGeom>
            <a:noFill/>
          </p:spPr>
          <p:txBody>
            <a:bodyPr wrap="square" rtlCol="0">
              <a:spAutoFit/>
            </a:bodyPr>
            <a:lstStyle/>
            <a:p>
              <a:r>
                <a:rPr lang="en-US" sz="1600" dirty="0">
                  <a:solidFill>
                    <a:srgbClr val="4D565E"/>
                  </a:solidFill>
                </a:rPr>
                <a:t>Casting </a:t>
              </a:r>
              <a:br>
                <a:rPr lang="en-US" sz="1600" dirty="0">
                  <a:solidFill>
                    <a:srgbClr val="4D565E"/>
                  </a:solidFill>
                </a:rPr>
              </a:br>
              <a:r>
                <a:rPr lang="en-US" sz="1600" dirty="0">
                  <a:solidFill>
                    <a:srgbClr val="4D565E"/>
                  </a:solidFill>
                </a:rPr>
                <a:t>the ballot</a:t>
              </a:r>
            </a:p>
          </p:txBody>
        </p:sp>
        <p:sp>
          <p:nvSpPr>
            <p:cNvPr id="165" name="Rounded Rectangle 164"/>
            <p:cNvSpPr/>
            <p:nvPr/>
          </p:nvSpPr>
          <p:spPr>
            <a:xfrm>
              <a:off x="6303115"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Poll workers</a:t>
              </a:r>
            </a:p>
          </p:txBody>
        </p:sp>
        <p:sp>
          <p:nvSpPr>
            <p:cNvPr id="166" name="Rounded Rectangle 165"/>
            <p:cNvSpPr/>
            <p:nvPr/>
          </p:nvSpPr>
          <p:spPr>
            <a:xfrm>
              <a:off x="6285092" y="4754211"/>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Ballot Scanner</a:t>
              </a:r>
            </a:p>
          </p:txBody>
        </p:sp>
        <p:sp>
          <p:nvSpPr>
            <p:cNvPr id="167" name="Rounded Rectangle 166"/>
            <p:cNvSpPr/>
            <p:nvPr/>
          </p:nvSpPr>
          <p:spPr>
            <a:xfrm>
              <a:off x="6285092" y="4149328"/>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Electronic Casting</a:t>
              </a:r>
            </a:p>
          </p:txBody>
        </p:sp>
        <p:sp>
          <p:nvSpPr>
            <p:cNvPr id="168" name="Rounded Rectangle 167"/>
            <p:cNvSpPr/>
            <p:nvPr/>
          </p:nvSpPr>
          <p:spPr>
            <a:xfrm>
              <a:off x="6285092" y="2917597"/>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Cast the ballot</a:t>
              </a:r>
            </a:p>
          </p:txBody>
        </p:sp>
        <p:sp>
          <p:nvSpPr>
            <p:cNvPr id="169" name="Rounded Rectangle 168"/>
            <p:cNvSpPr/>
            <p:nvPr/>
          </p:nvSpPr>
          <p:spPr>
            <a:xfrm>
              <a:off x="6285092" y="2339786"/>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Review the ballot</a:t>
              </a:r>
            </a:p>
          </p:txBody>
        </p:sp>
        <p:sp>
          <p:nvSpPr>
            <p:cNvPr id="170" name="Rounded Rectangle 169"/>
            <p:cNvSpPr/>
            <p:nvPr/>
          </p:nvSpPr>
          <p:spPr>
            <a:xfrm>
              <a:off x="6298747" y="1726907"/>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How do I cast my ballot?</a:t>
              </a:r>
            </a:p>
          </p:txBody>
        </p:sp>
        <p:sp>
          <p:nvSpPr>
            <p:cNvPr id="171" name="Rounded Rectangle 170"/>
            <p:cNvSpPr/>
            <p:nvPr/>
          </p:nvSpPr>
          <p:spPr>
            <a:xfrm>
              <a:off x="6285092" y="3592755"/>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Mail Ballot Return</a:t>
              </a:r>
            </a:p>
          </p:txBody>
        </p:sp>
        <p:sp>
          <p:nvSpPr>
            <p:cNvPr id="172" name="Rounded Rectangle 171"/>
            <p:cNvSpPr/>
            <p:nvPr/>
          </p:nvSpPr>
          <p:spPr>
            <a:xfrm>
              <a:off x="6316770" y="5754277"/>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Counting Rules</a:t>
              </a:r>
            </a:p>
          </p:txBody>
        </p:sp>
        <p:sp>
          <p:nvSpPr>
            <p:cNvPr id="173" name="Rounded Rectangle 172"/>
            <p:cNvSpPr/>
            <p:nvPr/>
          </p:nvSpPr>
          <p:spPr>
            <a:xfrm>
              <a:off x="6316770" y="6069583"/>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Helper Rules</a:t>
              </a:r>
            </a:p>
          </p:txBody>
        </p:sp>
      </p:grpSp>
      <p:grpSp>
        <p:nvGrpSpPr>
          <p:cNvPr id="129" name="Group 128" descr="Verification and results"/>
          <p:cNvGrpSpPr/>
          <p:nvPr/>
        </p:nvGrpSpPr>
        <p:grpSpPr>
          <a:xfrm>
            <a:off x="7610231" y="530284"/>
            <a:ext cx="1554480" cy="5806732"/>
            <a:chOff x="7610231" y="530284"/>
            <a:chExt cx="1554480" cy="5806732"/>
          </a:xfrm>
        </p:grpSpPr>
        <p:sp>
          <p:nvSpPr>
            <p:cNvPr id="130" name="TextBox 129"/>
            <p:cNvSpPr txBox="1"/>
            <p:nvPr/>
          </p:nvSpPr>
          <p:spPr>
            <a:xfrm>
              <a:off x="7610231" y="530284"/>
              <a:ext cx="1554480" cy="584776"/>
            </a:xfrm>
            <a:prstGeom prst="rect">
              <a:avLst/>
            </a:prstGeom>
            <a:noFill/>
          </p:spPr>
          <p:txBody>
            <a:bodyPr wrap="square" rtlCol="0">
              <a:spAutoFit/>
            </a:bodyPr>
            <a:lstStyle/>
            <a:p>
              <a:r>
                <a:rPr lang="en-US" sz="1600" dirty="0">
                  <a:solidFill>
                    <a:srgbClr val="4D565E"/>
                  </a:solidFill>
                </a:rPr>
                <a:t>Verification </a:t>
              </a:r>
              <a:br>
                <a:rPr lang="en-US" sz="1600" dirty="0">
                  <a:solidFill>
                    <a:srgbClr val="4D565E"/>
                  </a:solidFill>
                </a:rPr>
              </a:br>
              <a:r>
                <a:rPr lang="en-US" sz="1600" dirty="0">
                  <a:solidFill>
                    <a:srgbClr val="4D565E"/>
                  </a:solidFill>
                </a:rPr>
                <a:t>&amp; results</a:t>
              </a:r>
            </a:p>
          </p:txBody>
        </p:sp>
        <p:sp>
          <p:nvSpPr>
            <p:cNvPr id="131" name="Rounded Rectangle 130"/>
            <p:cNvSpPr/>
            <p:nvPr/>
          </p:nvSpPr>
          <p:spPr>
            <a:xfrm>
              <a:off x="7664518" y="2917597"/>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Verify ballot was received</a:t>
              </a:r>
            </a:p>
          </p:txBody>
        </p:sp>
        <p:sp>
          <p:nvSpPr>
            <p:cNvPr id="132" name="Rounded Rectangle 131"/>
            <p:cNvSpPr/>
            <p:nvPr/>
          </p:nvSpPr>
          <p:spPr>
            <a:xfrm>
              <a:off x="7664518" y="2339786"/>
              <a:ext cx="1199285" cy="484948"/>
            </a:xfrm>
            <a:prstGeom prst="roundRect">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See election results</a:t>
              </a:r>
            </a:p>
          </p:txBody>
        </p:sp>
        <p:sp>
          <p:nvSpPr>
            <p:cNvPr id="133" name="Rounded Rectangle 132"/>
            <p:cNvSpPr/>
            <p:nvPr/>
          </p:nvSpPr>
          <p:spPr>
            <a:xfrm>
              <a:off x="7664518" y="4161886"/>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VBM/Ballot Tracking</a:t>
              </a:r>
            </a:p>
          </p:txBody>
        </p:sp>
        <p:sp>
          <p:nvSpPr>
            <p:cNvPr id="134" name="Rounded Rectangle 133"/>
            <p:cNvSpPr/>
            <p:nvPr/>
          </p:nvSpPr>
          <p:spPr>
            <a:xfrm>
              <a:off x="7664518" y="4732820"/>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Elections Web/Phone</a:t>
              </a:r>
            </a:p>
          </p:txBody>
        </p:sp>
        <p:sp>
          <p:nvSpPr>
            <p:cNvPr id="135" name="Rounded Rectangle 134"/>
            <p:cNvSpPr/>
            <p:nvPr/>
          </p:nvSpPr>
          <p:spPr>
            <a:xfrm>
              <a:off x="7664518" y="3584294"/>
              <a:ext cx="1199285" cy="484948"/>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E2E Verification System</a:t>
              </a:r>
            </a:p>
          </p:txBody>
        </p:sp>
        <p:sp>
          <p:nvSpPr>
            <p:cNvPr id="136" name="Rounded Rectangle 135"/>
            <p:cNvSpPr/>
            <p:nvPr/>
          </p:nvSpPr>
          <p:spPr>
            <a:xfrm>
              <a:off x="7664518" y="1205820"/>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Who won?</a:t>
              </a:r>
            </a:p>
          </p:txBody>
        </p:sp>
        <p:sp>
          <p:nvSpPr>
            <p:cNvPr id="137" name="Rounded Rectangle 136"/>
            <p:cNvSpPr/>
            <p:nvPr/>
          </p:nvSpPr>
          <p:spPr>
            <a:xfrm>
              <a:off x="7664518" y="1726907"/>
              <a:ext cx="1199285" cy="484948"/>
            </a:xfrm>
            <a:prstGeom prst="roundRect">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rgbClr val="262B2F"/>
                  </a:solidFill>
                </a:rPr>
                <a:t>Did my vote count?</a:t>
              </a:r>
            </a:p>
          </p:txBody>
        </p:sp>
        <p:sp>
          <p:nvSpPr>
            <p:cNvPr id="138" name="Rounded Rectangle 137"/>
            <p:cNvSpPr/>
            <p:nvPr/>
          </p:nvSpPr>
          <p:spPr>
            <a:xfrm>
              <a:off x="7682541" y="5366220"/>
              <a:ext cx="1199285" cy="295984"/>
            </a:xfrm>
            <a:prstGeom prst="roundRect">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tx2">
                      <a:lumMod val="50000"/>
                    </a:schemeClr>
                  </a:solidFill>
                </a:rPr>
                <a:t>Elections office</a:t>
              </a:r>
            </a:p>
          </p:txBody>
        </p:sp>
        <p:sp>
          <p:nvSpPr>
            <p:cNvPr id="139" name="Rounded Rectangle 138"/>
            <p:cNvSpPr/>
            <p:nvPr/>
          </p:nvSpPr>
          <p:spPr>
            <a:xfrm>
              <a:off x="7668886" y="6041032"/>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Canvass</a:t>
              </a:r>
            </a:p>
          </p:txBody>
        </p:sp>
        <p:sp>
          <p:nvSpPr>
            <p:cNvPr id="140" name="Rounded Rectangle 139"/>
            <p:cNvSpPr/>
            <p:nvPr/>
          </p:nvSpPr>
          <p:spPr>
            <a:xfrm>
              <a:off x="7682541" y="5722560"/>
              <a:ext cx="1199285" cy="295984"/>
            </a:xfrm>
            <a:prstGeom prst="round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b"/>
            <a:lstStyle/>
            <a:p>
              <a:pPr algn="ctr"/>
              <a:r>
                <a:rPr lang="en-US" sz="1200">
                  <a:solidFill>
                    <a:schemeClr val="bg1"/>
                  </a:solidFill>
                </a:rPr>
                <a:t>Ballot Access</a:t>
              </a:r>
            </a:p>
          </p:txBody>
        </p:sp>
      </p:grpSp>
    </p:spTree>
    <p:extLst>
      <p:ext uri="{BB962C8B-B14F-4D97-AF65-F5344CB8AC3E}">
        <p14:creationId xmlns:p14="http://schemas.microsoft.com/office/powerpoint/2010/main" val="26911582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9014" y="2555501"/>
            <a:ext cx="5444094" cy="2474726"/>
          </a:xfrm>
        </p:spPr>
        <p:txBody>
          <a:bodyPr/>
          <a:lstStyle/>
          <a:p>
            <a:pPr marL="400034" marR="0" lvl="1" defTabSz="457181" rtl="0" eaLnBrk="1" fontAlgn="auto" latinLnBrk="0" hangingPunct="1">
              <a:lnSpc>
                <a:spcPct val="140000"/>
              </a:lnSpc>
              <a:spcBef>
                <a:spcPct val="20000"/>
              </a:spcBef>
              <a:spcAft>
                <a:spcPts val="0"/>
              </a:spcAft>
              <a:tabLst/>
              <a:defRPr/>
            </a:pPr>
            <a:r>
              <a:rPr lang="en-US" sz="2000" b="1">
                <a:latin typeface="Helvetica Neue"/>
                <a:cs typeface="Helvetica Neue"/>
              </a:rPr>
              <a:t>Notes</a:t>
            </a:r>
            <a:r>
              <a:rPr lang="en-US" sz="2000" b="1"/>
              <a:t> on the priority topic discussions</a:t>
            </a:r>
            <a:br>
              <a:rPr lang="en-US" sz="2000" b="1"/>
            </a:br>
            <a:r>
              <a:rPr lang="en-US"/>
              <a:t/>
            </a:r>
            <a:br>
              <a:rPr lang="en-US"/>
            </a:br>
            <a:r>
              <a:rPr lang="en-US" sz="1600" kern="1200">
                <a:solidFill>
                  <a:srgbClr val="4D565E"/>
                </a:solidFill>
                <a:latin typeface="Helvetica Neue"/>
                <a:cs typeface="Helvetica Neue"/>
              </a:rPr>
              <a:t>Trust, security and verification</a:t>
            </a:r>
            <a:br>
              <a:rPr lang="en-US" sz="1600" kern="1200">
                <a:solidFill>
                  <a:srgbClr val="4D565E"/>
                </a:solidFill>
                <a:latin typeface="Helvetica Neue"/>
                <a:cs typeface="Helvetica Neue"/>
              </a:rPr>
            </a:br>
            <a:r>
              <a:rPr kumimoji="0" lang="en-US" sz="1600" b="0" i="0" u="none" strike="noStrike" kern="1200" cap="none" spc="0" normalizeH="0" baseline="0" noProof="0">
                <a:ln>
                  <a:noFill/>
                </a:ln>
                <a:solidFill>
                  <a:srgbClr val="4D565E"/>
                </a:solidFill>
                <a:effectLst/>
                <a:uLnTx/>
                <a:uFillTx/>
                <a:latin typeface="Helvetica Neue"/>
                <a:ea typeface="+mn-ea"/>
                <a:cs typeface="Helvetica Neue"/>
              </a:rPr>
              <a:t>Convenience in voting and "Vote Anywhere"</a:t>
            </a:r>
            <a:br>
              <a:rPr kumimoji="0" lang="en-US" sz="1600" b="0" i="0" u="none" strike="noStrike" kern="1200" cap="none" spc="0" normalizeH="0" baseline="0" noProof="0">
                <a:ln>
                  <a:noFill/>
                </a:ln>
                <a:solidFill>
                  <a:srgbClr val="4D565E"/>
                </a:solidFill>
                <a:effectLst/>
                <a:uLnTx/>
                <a:uFillTx/>
                <a:latin typeface="Helvetica Neue"/>
                <a:ea typeface="+mn-ea"/>
                <a:cs typeface="Helvetica Neue"/>
              </a:rPr>
            </a:br>
            <a:r>
              <a:rPr kumimoji="0" lang="en-US" sz="1600" b="0" i="0" u="none" strike="noStrike" kern="1200" cap="none" spc="0" normalizeH="0" baseline="0" noProof="0">
                <a:ln>
                  <a:noFill/>
                </a:ln>
                <a:solidFill>
                  <a:srgbClr val="4D565E"/>
                </a:solidFill>
                <a:effectLst/>
                <a:uLnTx/>
                <a:uFillTx/>
                <a:latin typeface="Helvetica Neue"/>
                <a:ea typeface="+mn-ea"/>
                <a:cs typeface="Helvetica Neue"/>
              </a:rPr>
              <a:t>Accessibility and universal usability</a:t>
            </a:r>
            <a:br>
              <a:rPr kumimoji="0" lang="en-US" sz="1600" b="0" i="0" u="none" strike="noStrike" kern="1200" cap="none" spc="0" normalizeH="0" baseline="0" noProof="0">
                <a:ln>
                  <a:noFill/>
                </a:ln>
                <a:solidFill>
                  <a:srgbClr val="4D565E"/>
                </a:solidFill>
                <a:effectLst/>
                <a:uLnTx/>
                <a:uFillTx/>
                <a:latin typeface="Helvetica Neue"/>
                <a:ea typeface="+mn-ea"/>
                <a:cs typeface="Helvetica Neue"/>
              </a:rPr>
            </a:br>
            <a:r>
              <a:rPr kumimoji="0" lang="en-US" sz="1600" b="0" i="0" u="none" strike="noStrike" kern="1200" cap="none" spc="0" normalizeH="0" baseline="0" noProof="0">
                <a:ln>
                  <a:noFill/>
                </a:ln>
                <a:solidFill>
                  <a:srgbClr val="4D565E"/>
                </a:solidFill>
                <a:effectLst/>
                <a:uLnTx/>
                <a:uFillTx/>
                <a:latin typeface="Helvetica Neue"/>
                <a:ea typeface="+mn-ea"/>
                <a:cs typeface="Helvetica Neue"/>
              </a:rPr>
              <a:t>Design and evaluation of the user interface</a:t>
            </a:r>
            <a:br>
              <a:rPr kumimoji="0" lang="en-US" sz="1600" b="0" i="0" u="none" strike="noStrike" kern="1200" cap="none" spc="0" normalizeH="0" baseline="0" noProof="0">
                <a:ln>
                  <a:noFill/>
                </a:ln>
                <a:solidFill>
                  <a:srgbClr val="4D565E"/>
                </a:solidFill>
                <a:effectLst/>
                <a:uLnTx/>
                <a:uFillTx/>
                <a:latin typeface="Helvetica Neue"/>
                <a:ea typeface="+mn-ea"/>
                <a:cs typeface="Helvetica Neue"/>
              </a:rPr>
            </a:br>
            <a:endParaRPr lang="en-US"/>
          </a:p>
        </p:txBody>
      </p:sp>
    </p:spTree>
    <p:extLst>
      <p:ext uri="{BB962C8B-B14F-4D97-AF65-F5344CB8AC3E}">
        <p14:creationId xmlns:p14="http://schemas.microsoft.com/office/powerpoint/2010/main" val="667107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Trust, security, and </a:t>
            </a:r>
            <a:r>
              <a:rPr lang="en-US" dirty="0" smtClean="0"/>
              <a:t>verification</a:t>
            </a:r>
            <a:endParaRPr lang="en-US" dirty="0"/>
          </a:p>
        </p:txBody>
      </p:sp>
      <p:pic>
        <p:nvPicPr>
          <p:cNvPr id="4" name="Content Placeholder 3" descr="A visual arrangement of the words in the notes from the table discussion of trust. The most prominent words are: trust, vote, registration, time, online, enforcers, lack disability, process, procedures"/>
          <p:cNvPicPr>
            <a:picLocks noGrp="1" noChangeAspect="1"/>
          </p:cNvPicPr>
          <p:nvPr>
            <p:ph idx="4294967295"/>
          </p:nvPr>
        </p:nvPicPr>
        <p:blipFill>
          <a:blip r:embed="rId2" cstate="print">
            <a:extLst>
              <a:ext uri="{28A0092B-C50C-407E-A947-70E740481C1C}">
                <a14:useLocalDpi xmlns:a14="http://schemas.microsoft.com/office/drawing/2010/main"/>
              </a:ext>
            </a:extLst>
          </a:blip>
          <a:srcRect t="-4686" b="-4686"/>
          <a:stretch>
            <a:fillRect/>
          </a:stretch>
        </p:blipFill>
        <p:spPr>
          <a:xfrm>
            <a:off x="914400" y="588963"/>
            <a:ext cx="8229600" cy="5154612"/>
          </a:xfrm>
        </p:spPr>
      </p:pic>
    </p:spTree>
    <p:extLst>
      <p:ext uri="{BB962C8B-B14F-4D97-AF65-F5344CB8AC3E}">
        <p14:creationId xmlns:p14="http://schemas.microsoft.com/office/powerpoint/2010/main" val="1840107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preliminary report on the workshop, </a:t>
            </a:r>
            <a:r>
              <a:rPr lang="en-US" dirty="0" smtClean="0"/>
              <a:t>Oct. </a:t>
            </a:r>
            <a:r>
              <a:rPr lang="en-US" dirty="0"/>
              <a:t>8-9, 2014</a:t>
            </a:r>
          </a:p>
        </p:txBody>
      </p:sp>
      <p:sp>
        <p:nvSpPr>
          <p:cNvPr id="3" name="Content Placeholder 2"/>
          <p:cNvSpPr>
            <a:spLocks noGrp="1"/>
          </p:cNvSpPr>
          <p:nvPr>
            <p:ph idx="1"/>
          </p:nvPr>
        </p:nvSpPr>
        <p:spPr>
          <a:xfrm>
            <a:off x="2739309" y="1160755"/>
            <a:ext cx="5947492" cy="4694172"/>
          </a:xfrm>
        </p:spPr>
        <p:txBody>
          <a:bodyPr>
            <a:normAutofit fontScale="85000" lnSpcReduction="20000"/>
          </a:bodyPr>
          <a:lstStyle/>
          <a:p>
            <a:pPr marL="0" indent="0">
              <a:spcAft>
                <a:spcPts val="1200"/>
              </a:spcAft>
              <a:buNone/>
            </a:pPr>
            <a:r>
              <a:rPr lang="en-US" dirty="0" smtClean="0"/>
              <a:t>This was the first of two workshops in a process to create a roadmap for developing usability and accessibility guidance, best practices, and standards for next generation voting systems that will help election officials, manufacturers, and other stakeholders to ensure </a:t>
            </a:r>
            <a:r>
              <a:rPr lang="en-US" dirty="0"/>
              <a:t>that all voters can vote independently and privately. </a:t>
            </a:r>
          </a:p>
          <a:p>
            <a:pPr marL="0" indent="0">
              <a:spcAft>
                <a:spcPts val="1200"/>
              </a:spcAft>
              <a:buNone/>
            </a:pPr>
            <a:r>
              <a:rPr lang="en-US" dirty="0" smtClean="0"/>
              <a:t>The roadmap, when completed, will outline steps needed to produce this guidance for election officials, manufacturers, and other stakeholders.  It will identify issues, gaps, new technology, and processes, how to develop guidance, as well as  relevant research and best practices that can be used to improve voting systems given next generation technology. </a:t>
            </a:r>
          </a:p>
          <a:p>
            <a:pPr marL="0" indent="0">
              <a:spcAft>
                <a:spcPts val="1200"/>
              </a:spcAft>
              <a:buNone/>
            </a:pPr>
            <a:r>
              <a:rPr lang="en-US" dirty="0" smtClean="0"/>
              <a:t>In this first workshop, we:</a:t>
            </a:r>
          </a:p>
          <a:p>
            <a:pPr>
              <a:spcBef>
                <a:spcPts val="400"/>
              </a:spcBef>
            </a:pPr>
            <a:r>
              <a:rPr lang="en-US" dirty="0" smtClean="0"/>
              <a:t>Explored </a:t>
            </a:r>
            <a:r>
              <a:rPr lang="en-US" dirty="0"/>
              <a:t>uses of current and future technology in </a:t>
            </a:r>
            <a:r>
              <a:rPr lang="en-US" dirty="0" smtClean="0"/>
              <a:t>elections,</a:t>
            </a:r>
            <a:endParaRPr lang="en-US" dirty="0"/>
          </a:p>
          <a:p>
            <a:pPr>
              <a:spcBef>
                <a:spcPts val="400"/>
              </a:spcBef>
            </a:pPr>
            <a:r>
              <a:rPr lang="en-US" dirty="0"/>
              <a:t>Identified gaps in the </a:t>
            </a:r>
            <a:r>
              <a:rPr lang="en-US" dirty="0" smtClean="0"/>
              <a:t>research, and</a:t>
            </a:r>
            <a:endParaRPr lang="en-US" dirty="0"/>
          </a:p>
          <a:p>
            <a:pPr>
              <a:spcBef>
                <a:spcPts val="400"/>
              </a:spcBef>
            </a:pPr>
            <a:r>
              <a:rPr lang="en-US" dirty="0"/>
              <a:t>Brainstormed new ideas to develop useful guidance.</a:t>
            </a:r>
          </a:p>
          <a:p>
            <a:pPr>
              <a:spcBef>
                <a:spcPts val="400"/>
              </a:spcBef>
            </a:pPr>
            <a:endParaRPr lang="en-US" dirty="0"/>
          </a:p>
          <a:p>
            <a:pPr marL="0" indent="0">
              <a:spcBef>
                <a:spcPts val="400"/>
              </a:spcBef>
              <a:buNone/>
            </a:pPr>
            <a:r>
              <a:rPr lang="en-US" dirty="0"/>
              <a:t>The </a:t>
            </a:r>
            <a:r>
              <a:rPr lang="en-US" dirty="0" smtClean="0"/>
              <a:t>goal </a:t>
            </a:r>
            <a:r>
              <a:rPr lang="en-US" dirty="0"/>
              <a:t>of </a:t>
            </a:r>
            <a:r>
              <a:rPr lang="en-US" dirty="0" smtClean="0"/>
              <a:t>these </a:t>
            </a:r>
            <a:r>
              <a:rPr lang="en-US" dirty="0"/>
              <a:t>activities </a:t>
            </a:r>
            <a:r>
              <a:rPr lang="en-US" dirty="0" smtClean="0"/>
              <a:t>was to identify the </a:t>
            </a:r>
            <a:r>
              <a:rPr lang="en-US" dirty="0"/>
              <a:t>topics that new guidance must consider and explore the issues that shape current thought on these topics.</a:t>
            </a:r>
          </a:p>
          <a:p>
            <a:pPr marL="0" indent="0">
              <a:buNone/>
            </a:pPr>
            <a:endParaRPr lang="en-US" dirty="0"/>
          </a:p>
          <a:p>
            <a:pPr marL="0" indent="0">
              <a:spcAft>
                <a:spcPts val="1200"/>
              </a:spcAft>
              <a:buNone/>
            </a:pPr>
            <a:endParaRPr lang="en-US" dirty="0"/>
          </a:p>
          <a:p>
            <a:pPr marL="0" indent="0">
              <a:spcAft>
                <a:spcPts val="1200"/>
              </a:spcAft>
              <a:buNone/>
            </a:pPr>
            <a:endParaRPr lang="en-US" dirty="0"/>
          </a:p>
        </p:txBody>
      </p:sp>
    </p:spTree>
    <p:extLst>
      <p:ext uri="{BB962C8B-B14F-4D97-AF65-F5344CB8AC3E}">
        <p14:creationId xmlns:p14="http://schemas.microsoft.com/office/powerpoint/2010/main" val="1262821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Priority topic: Trust, security, and verification</a:t>
            </a:r>
          </a:p>
        </p:txBody>
      </p:sp>
      <p:sp>
        <p:nvSpPr>
          <p:cNvPr id="4" name="Content Placeholder 3"/>
          <p:cNvSpPr>
            <a:spLocks noGrp="1"/>
          </p:cNvSpPr>
          <p:nvPr>
            <p:ph idx="1"/>
          </p:nvPr>
        </p:nvSpPr>
        <p:spPr/>
        <p:txBody>
          <a:bodyPr/>
          <a:lstStyle/>
          <a:p>
            <a:pPr marL="0" indent="0">
              <a:buNone/>
            </a:pPr>
            <a:r>
              <a:rPr lang="en-US"/>
              <a:t>The discussion of trust, security, and verification mapped trust as an element in elections: </a:t>
            </a:r>
          </a:p>
          <a:p>
            <a:pPr marL="0" indent="0">
              <a:buNone/>
            </a:pPr>
            <a:endParaRPr lang="en-US"/>
          </a:p>
          <a:p>
            <a:r>
              <a:rPr lang="en-US"/>
              <a:t>People</a:t>
            </a:r>
          </a:p>
          <a:p>
            <a:r>
              <a:rPr lang="en-US"/>
              <a:t>Procedures and processes</a:t>
            </a:r>
          </a:p>
          <a:p>
            <a:r>
              <a:rPr lang="en-US"/>
              <a:t>Systems</a:t>
            </a:r>
          </a:p>
          <a:p>
            <a:r>
              <a:rPr lang="en-US"/>
              <a:t>Policy and political issues</a:t>
            </a:r>
          </a:p>
          <a:p>
            <a:r>
              <a:rPr lang="en-US"/>
              <a:t>Polling places (and voting outside of them)</a:t>
            </a:r>
          </a:p>
          <a:p>
            <a:r>
              <a:rPr lang="en-US"/>
              <a:t>Information</a:t>
            </a:r>
          </a:p>
          <a:p>
            <a:pPr marL="0" indent="0">
              <a:buNone/>
            </a:pPr>
            <a:endParaRPr lang="en-US"/>
          </a:p>
          <a:p>
            <a:pPr marL="0" indent="0">
              <a:buNone/>
            </a:pPr>
            <a:endParaRPr lang="en-US"/>
          </a:p>
        </p:txBody>
      </p:sp>
    </p:spTree>
    <p:extLst>
      <p:ext uri="{BB962C8B-B14F-4D97-AF65-F5344CB8AC3E}">
        <p14:creationId xmlns:p14="http://schemas.microsoft.com/office/powerpoint/2010/main" val="283555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descr="(divider lines)"/>
          <p:cNvGrpSpPr/>
          <p:nvPr/>
        </p:nvGrpSpPr>
        <p:grpSpPr>
          <a:xfrm>
            <a:off x="327742" y="1018610"/>
            <a:ext cx="7674337" cy="5437183"/>
            <a:chOff x="751047" y="813785"/>
            <a:chExt cx="7674337" cy="5437183"/>
          </a:xfrm>
        </p:grpSpPr>
        <p:cxnSp>
          <p:nvCxnSpPr>
            <p:cNvPr id="4" name="Straight Connector 3"/>
            <p:cNvCxnSpPr/>
            <p:nvPr/>
          </p:nvCxnSpPr>
          <p:spPr>
            <a:xfrm>
              <a:off x="4691385" y="813785"/>
              <a:ext cx="0" cy="5437183"/>
            </a:xfrm>
            <a:prstGeom prst="line">
              <a:avLst/>
            </a:prstGeom>
            <a:ln w="3175"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 name="Straight Connector 5"/>
            <p:cNvCxnSpPr/>
            <p:nvPr/>
          </p:nvCxnSpPr>
          <p:spPr>
            <a:xfrm flipH="1">
              <a:off x="751047" y="3590534"/>
              <a:ext cx="7674337" cy="0"/>
            </a:xfrm>
            <a:prstGeom prst="line">
              <a:avLst/>
            </a:prstGeom>
            <a:ln w="3175"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grpSp>
          <p:nvGrpSpPr>
            <p:cNvPr id="13" name="Group 12"/>
            <p:cNvGrpSpPr/>
            <p:nvPr/>
          </p:nvGrpSpPr>
          <p:grpSpPr>
            <a:xfrm rot="2262458">
              <a:off x="1191518" y="1175940"/>
              <a:ext cx="6924343" cy="4677355"/>
              <a:chOff x="1372315" y="1550791"/>
              <a:chExt cx="6924343" cy="4212752"/>
            </a:xfrm>
          </p:grpSpPr>
          <p:cxnSp>
            <p:nvCxnSpPr>
              <p:cNvPr id="11" name="Straight Connector 10"/>
              <p:cNvCxnSpPr/>
              <p:nvPr/>
            </p:nvCxnSpPr>
            <p:spPr>
              <a:xfrm rot="19337542" flipH="1">
                <a:off x="2345430" y="1986350"/>
                <a:ext cx="4806701" cy="3777193"/>
              </a:xfrm>
              <a:prstGeom prst="line">
                <a:avLst/>
              </a:prstGeom>
              <a:ln w="3175"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9337542" flipH="1" flipV="1">
                <a:off x="1372315" y="1550791"/>
                <a:ext cx="6924343" cy="4109245"/>
              </a:xfrm>
              <a:prstGeom prst="line">
                <a:avLst/>
              </a:prstGeom>
              <a:ln w="3175" cmpd="sng">
                <a:solidFill>
                  <a:schemeClr val="tx2">
                    <a:lumMod val="60000"/>
                    <a:lumOff val="40000"/>
                  </a:schemeClr>
                </a:solidFill>
                <a:prstDash val="sysDash"/>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title"/>
          </p:nvPr>
        </p:nvSpPr>
        <p:spPr>
          <a:xfrm>
            <a:off x="385975" y="468668"/>
            <a:ext cx="7616104" cy="470872"/>
          </a:xfrm>
        </p:spPr>
        <p:txBody>
          <a:bodyPr/>
          <a:lstStyle/>
          <a:p>
            <a:r>
              <a:rPr lang="en-US" dirty="0"/>
              <a:t>Trust is based on each individual's perception of the overall process</a:t>
            </a:r>
          </a:p>
        </p:txBody>
      </p:sp>
      <p:sp>
        <p:nvSpPr>
          <p:cNvPr id="3" name="Rounded Rectangle 2"/>
          <p:cNvSpPr/>
          <p:nvPr/>
        </p:nvSpPr>
        <p:spPr>
          <a:xfrm>
            <a:off x="3654782" y="3409052"/>
            <a:ext cx="1199285" cy="717994"/>
          </a:xfrm>
          <a:prstGeom prst="roundRect">
            <a:avLst/>
          </a:prstGeom>
          <a:solidFill>
            <a:schemeClr val="tx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a:solidFill>
                  <a:schemeClr val="tx2"/>
                </a:solidFill>
              </a:rPr>
              <a:t>TRUST</a:t>
            </a:r>
          </a:p>
        </p:txBody>
      </p:sp>
      <p:sp>
        <p:nvSpPr>
          <p:cNvPr id="15" name="TextBox 14"/>
          <p:cNvSpPr txBox="1"/>
          <p:nvPr/>
        </p:nvSpPr>
        <p:spPr>
          <a:xfrm>
            <a:off x="1878591" y="2963041"/>
            <a:ext cx="1463570" cy="338554"/>
          </a:xfrm>
          <a:prstGeom prst="rect">
            <a:avLst/>
          </a:prstGeom>
          <a:noFill/>
        </p:spPr>
        <p:txBody>
          <a:bodyPr wrap="square" rtlCol="0">
            <a:spAutoFit/>
          </a:bodyPr>
          <a:lstStyle/>
          <a:p>
            <a:pPr algn="ctr"/>
            <a:r>
              <a:rPr lang="en-US" sz="1600" b="1" dirty="0">
                <a:solidFill>
                  <a:srgbClr val="4D565E"/>
                </a:solidFill>
              </a:rPr>
              <a:t>Policy/Political</a:t>
            </a:r>
          </a:p>
        </p:txBody>
      </p:sp>
      <p:sp>
        <p:nvSpPr>
          <p:cNvPr id="19" name="TextBox 18"/>
          <p:cNvSpPr txBox="1"/>
          <p:nvPr/>
        </p:nvSpPr>
        <p:spPr>
          <a:xfrm>
            <a:off x="1054828" y="1260844"/>
            <a:ext cx="1932365" cy="1931298"/>
          </a:xfrm>
          <a:prstGeom prst="rect">
            <a:avLst/>
          </a:prstGeom>
          <a:noFill/>
        </p:spPr>
        <p:txBody>
          <a:bodyPr wrap="square" rtlCol="0">
            <a:spAutoFit/>
          </a:bodyPr>
          <a:lstStyle/>
          <a:p>
            <a:pPr>
              <a:spcAft>
                <a:spcPts val="600"/>
              </a:spcAft>
            </a:pPr>
            <a:r>
              <a:rPr lang="en-US" sz="1050" dirty="0">
                <a:solidFill>
                  <a:srgbClr val="4D565E"/>
                </a:solidFill>
              </a:rPr>
              <a:t>Your vote counts, no matter how you vote.</a:t>
            </a:r>
          </a:p>
          <a:p>
            <a:pPr>
              <a:spcAft>
                <a:spcPts val="600"/>
              </a:spcAft>
            </a:pPr>
            <a:r>
              <a:rPr lang="en-US" sz="1050" dirty="0">
                <a:solidFill>
                  <a:srgbClr val="4D565E"/>
                </a:solidFill>
              </a:rPr>
              <a:t>The system is good. (Trust until something bad goes wrong.)</a:t>
            </a:r>
          </a:p>
          <a:p>
            <a:pPr>
              <a:spcAft>
                <a:spcPts val="600"/>
              </a:spcAft>
            </a:pPr>
            <a:r>
              <a:rPr lang="en-US" sz="1050" dirty="0">
                <a:solidFill>
                  <a:srgbClr val="4D565E"/>
                </a:solidFill>
              </a:rPr>
              <a:t>Elections are transparent and understandable.</a:t>
            </a:r>
          </a:p>
          <a:p>
            <a:pPr>
              <a:spcAft>
                <a:spcPts val="600"/>
              </a:spcAft>
            </a:pPr>
            <a:r>
              <a:rPr lang="en-US" sz="1050" dirty="0">
                <a:solidFill>
                  <a:srgbClr val="4D565E"/>
                </a:solidFill>
              </a:rPr>
              <a:t>Elections are convenient</a:t>
            </a:r>
            <a:r>
              <a:rPr lang="en-US" sz="1050" dirty="0" smtClean="0">
                <a:solidFill>
                  <a:srgbClr val="4D565E"/>
                </a:solidFill>
              </a:rPr>
              <a:t>.</a:t>
            </a:r>
          </a:p>
          <a:p>
            <a:pPr>
              <a:spcAft>
                <a:spcPts val="600"/>
              </a:spcAft>
            </a:pPr>
            <a:endParaRPr lang="en-US" sz="1050" dirty="0">
              <a:solidFill>
                <a:srgbClr val="4D565E"/>
              </a:solidFill>
            </a:endParaRPr>
          </a:p>
          <a:p>
            <a:endParaRPr lang="en-US" sz="1050" dirty="0">
              <a:solidFill>
                <a:srgbClr val="4D565E"/>
              </a:solidFill>
            </a:endParaRPr>
          </a:p>
        </p:txBody>
      </p:sp>
      <p:sp>
        <p:nvSpPr>
          <p:cNvPr id="10" name="TextBox 9"/>
          <p:cNvSpPr txBox="1"/>
          <p:nvPr/>
        </p:nvSpPr>
        <p:spPr>
          <a:xfrm>
            <a:off x="3667188" y="3054059"/>
            <a:ext cx="1186879" cy="338554"/>
          </a:xfrm>
          <a:prstGeom prst="rect">
            <a:avLst/>
          </a:prstGeom>
          <a:noFill/>
        </p:spPr>
        <p:txBody>
          <a:bodyPr wrap="square" rtlCol="0">
            <a:spAutoFit/>
          </a:bodyPr>
          <a:lstStyle/>
          <a:p>
            <a:pPr algn="ctr"/>
            <a:r>
              <a:rPr lang="en-US" sz="1600" b="1">
                <a:solidFill>
                  <a:srgbClr val="4D565E"/>
                </a:solidFill>
              </a:rPr>
              <a:t>People</a:t>
            </a:r>
          </a:p>
        </p:txBody>
      </p:sp>
      <p:sp>
        <p:nvSpPr>
          <p:cNvPr id="14" name="TextBox 13"/>
          <p:cNvSpPr txBox="1"/>
          <p:nvPr/>
        </p:nvSpPr>
        <p:spPr>
          <a:xfrm>
            <a:off x="3677827" y="831062"/>
            <a:ext cx="1565846" cy="2192908"/>
          </a:xfrm>
          <a:prstGeom prst="rect">
            <a:avLst/>
          </a:prstGeom>
          <a:noFill/>
        </p:spPr>
        <p:txBody>
          <a:bodyPr wrap="square" rtlCol="0">
            <a:spAutoFit/>
          </a:bodyPr>
          <a:lstStyle/>
          <a:p>
            <a:r>
              <a:rPr lang="en-US" sz="1050" b="1">
                <a:solidFill>
                  <a:srgbClr val="4D565E"/>
                </a:solidFill>
              </a:rPr>
              <a:t>Rule makers</a:t>
            </a:r>
          </a:p>
          <a:p>
            <a:r>
              <a:rPr lang="en-US" sz="1050">
                <a:solidFill>
                  <a:srgbClr val="4D565E"/>
                </a:solidFill>
              </a:rPr>
              <a:t>Congress/ Dept of Justice</a:t>
            </a:r>
          </a:p>
          <a:p>
            <a:r>
              <a:rPr lang="en-US" sz="1050">
                <a:solidFill>
                  <a:srgbClr val="4D565E"/>
                </a:solidFill>
              </a:rPr>
              <a:t>State/Local Officials</a:t>
            </a:r>
          </a:p>
          <a:p>
            <a:endParaRPr lang="en-US" sz="1050">
              <a:solidFill>
                <a:srgbClr val="4D565E"/>
              </a:solidFill>
            </a:endParaRPr>
          </a:p>
          <a:p>
            <a:r>
              <a:rPr lang="en-US" sz="1050" b="1">
                <a:solidFill>
                  <a:srgbClr val="4D565E"/>
                </a:solidFill>
              </a:rPr>
              <a:t>Systems approvers</a:t>
            </a:r>
          </a:p>
          <a:p>
            <a:r>
              <a:rPr lang="en-US" sz="1050">
                <a:solidFill>
                  <a:srgbClr val="4D565E"/>
                </a:solidFill>
              </a:rPr>
              <a:t>EAC/Certification labs</a:t>
            </a:r>
          </a:p>
          <a:p>
            <a:r>
              <a:rPr lang="en-US" sz="1050">
                <a:solidFill>
                  <a:srgbClr val="4D565E"/>
                </a:solidFill>
              </a:rPr>
              <a:t>Manufacturers</a:t>
            </a:r>
          </a:p>
          <a:p>
            <a:endParaRPr lang="en-US" sz="1050">
              <a:solidFill>
                <a:srgbClr val="4D565E"/>
              </a:solidFill>
            </a:endParaRPr>
          </a:p>
          <a:p>
            <a:r>
              <a:rPr lang="en-US" sz="1050" b="1">
                <a:solidFill>
                  <a:srgbClr val="4D565E"/>
                </a:solidFill>
              </a:rPr>
              <a:t>Election participants</a:t>
            </a:r>
          </a:p>
          <a:p>
            <a:r>
              <a:rPr lang="en-US" sz="1050">
                <a:solidFill>
                  <a:srgbClr val="4D565E"/>
                </a:solidFill>
              </a:rPr>
              <a:t>Local Election Office</a:t>
            </a:r>
          </a:p>
          <a:p>
            <a:r>
              <a:rPr lang="en-US" sz="1050">
                <a:solidFill>
                  <a:srgbClr val="4D565E"/>
                </a:solidFill>
              </a:rPr>
              <a:t>Poll workers</a:t>
            </a:r>
          </a:p>
          <a:p>
            <a:r>
              <a:rPr lang="en-US" sz="1050">
                <a:solidFill>
                  <a:srgbClr val="4D565E"/>
                </a:solidFill>
              </a:rPr>
              <a:t>Helpers</a:t>
            </a:r>
          </a:p>
          <a:p>
            <a:r>
              <a:rPr lang="en-US" sz="1050">
                <a:solidFill>
                  <a:srgbClr val="4D565E"/>
                </a:solidFill>
              </a:rPr>
              <a:t>Voters</a:t>
            </a:r>
          </a:p>
        </p:txBody>
      </p:sp>
      <p:sp>
        <p:nvSpPr>
          <p:cNvPr id="20" name="TextBox 19"/>
          <p:cNvSpPr txBox="1"/>
          <p:nvPr/>
        </p:nvSpPr>
        <p:spPr>
          <a:xfrm>
            <a:off x="5366075" y="2953057"/>
            <a:ext cx="914912" cy="338554"/>
          </a:xfrm>
          <a:prstGeom prst="rect">
            <a:avLst/>
          </a:prstGeom>
          <a:noFill/>
        </p:spPr>
        <p:txBody>
          <a:bodyPr wrap="square" rtlCol="0">
            <a:spAutoFit/>
          </a:bodyPr>
          <a:lstStyle/>
          <a:p>
            <a:pPr algn="ctr"/>
            <a:r>
              <a:rPr lang="en-US" sz="1600" b="1">
                <a:solidFill>
                  <a:srgbClr val="4D565E"/>
                </a:solidFill>
              </a:rPr>
              <a:t>Systems</a:t>
            </a:r>
          </a:p>
        </p:txBody>
      </p:sp>
      <p:sp>
        <p:nvSpPr>
          <p:cNvPr id="21" name="TextBox 20"/>
          <p:cNvSpPr txBox="1"/>
          <p:nvPr/>
        </p:nvSpPr>
        <p:spPr>
          <a:xfrm>
            <a:off x="5765964" y="1384154"/>
            <a:ext cx="1932365" cy="1384995"/>
          </a:xfrm>
          <a:prstGeom prst="rect">
            <a:avLst/>
          </a:prstGeom>
          <a:noFill/>
        </p:spPr>
        <p:txBody>
          <a:bodyPr wrap="square" rtlCol="0">
            <a:spAutoFit/>
          </a:bodyPr>
          <a:lstStyle/>
          <a:p>
            <a:r>
              <a:rPr lang="en-US" sz="1050">
                <a:solidFill>
                  <a:srgbClr val="4D565E"/>
                </a:solidFill>
              </a:rPr>
              <a:t>Reliable</a:t>
            </a:r>
          </a:p>
          <a:p>
            <a:r>
              <a:rPr lang="en-US" sz="1050">
                <a:solidFill>
                  <a:srgbClr val="4D565E"/>
                </a:solidFill>
              </a:rPr>
              <a:t>Transparent</a:t>
            </a:r>
          </a:p>
          <a:p>
            <a:r>
              <a:rPr lang="en-US" sz="1050">
                <a:solidFill>
                  <a:srgbClr val="4D565E"/>
                </a:solidFill>
              </a:rPr>
              <a:t>Accurate</a:t>
            </a:r>
          </a:p>
          <a:p>
            <a:r>
              <a:rPr lang="en-US" sz="1050">
                <a:solidFill>
                  <a:srgbClr val="4D565E"/>
                </a:solidFill>
              </a:rPr>
              <a:t>Usable</a:t>
            </a:r>
          </a:p>
          <a:p>
            <a:r>
              <a:rPr lang="en-US" sz="1050">
                <a:solidFill>
                  <a:srgbClr val="4D565E"/>
                </a:solidFill>
              </a:rPr>
              <a:t>Accessible</a:t>
            </a:r>
          </a:p>
          <a:p>
            <a:endParaRPr lang="en-US" sz="1050">
              <a:solidFill>
                <a:srgbClr val="4D565E"/>
              </a:solidFill>
            </a:endParaRPr>
          </a:p>
          <a:p>
            <a:r>
              <a:rPr lang="en-US" sz="1050">
                <a:solidFill>
                  <a:srgbClr val="4D565E"/>
                </a:solidFill>
              </a:rPr>
              <a:t>Consistent </a:t>
            </a:r>
            <a:br>
              <a:rPr lang="en-US" sz="1050">
                <a:solidFill>
                  <a:srgbClr val="4D565E"/>
                </a:solidFill>
              </a:rPr>
            </a:br>
            <a:r>
              <a:rPr lang="en-US" sz="1050">
                <a:solidFill>
                  <a:srgbClr val="4D565E"/>
                </a:solidFill>
              </a:rPr>
              <a:t>(Standards)</a:t>
            </a:r>
          </a:p>
        </p:txBody>
      </p:sp>
      <p:sp>
        <p:nvSpPr>
          <p:cNvPr id="23" name="TextBox 22"/>
          <p:cNvSpPr txBox="1"/>
          <p:nvPr/>
        </p:nvSpPr>
        <p:spPr>
          <a:xfrm>
            <a:off x="6732147" y="1491119"/>
            <a:ext cx="1645244" cy="1223412"/>
          </a:xfrm>
          <a:prstGeom prst="rect">
            <a:avLst/>
          </a:prstGeom>
          <a:noFill/>
        </p:spPr>
        <p:txBody>
          <a:bodyPr wrap="square" rtlCol="0">
            <a:spAutoFit/>
          </a:bodyPr>
          <a:lstStyle/>
          <a:p>
            <a:r>
              <a:rPr lang="en-US" sz="1050" b="1">
                <a:solidFill>
                  <a:srgbClr val="4D565E"/>
                </a:solidFill>
              </a:rPr>
              <a:t>How does voting compare to other systems?</a:t>
            </a:r>
          </a:p>
          <a:p>
            <a:r>
              <a:rPr lang="en-US" sz="1050">
                <a:solidFill>
                  <a:srgbClr val="4D565E"/>
                </a:solidFill>
              </a:rPr>
              <a:t>Banking</a:t>
            </a:r>
          </a:p>
          <a:p>
            <a:r>
              <a:rPr lang="en-US" sz="1050">
                <a:solidFill>
                  <a:srgbClr val="4D565E"/>
                </a:solidFill>
              </a:rPr>
              <a:t>Motor Vehicles</a:t>
            </a:r>
          </a:p>
          <a:p>
            <a:r>
              <a:rPr lang="en-US" sz="1050">
                <a:solidFill>
                  <a:srgbClr val="4D565E"/>
                </a:solidFill>
              </a:rPr>
              <a:t>Financial Aid forms</a:t>
            </a:r>
          </a:p>
          <a:p>
            <a:r>
              <a:rPr lang="en-US" sz="1050">
                <a:solidFill>
                  <a:srgbClr val="4D565E"/>
                </a:solidFill>
              </a:rPr>
              <a:t>IRS</a:t>
            </a:r>
          </a:p>
          <a:p>
            <a:r>
              <a:rPr lang="en-US" sz="1050">
                <a:solidFill>
                  <a:srgbClr val="4D565E"/>
                </a:solidFill>
              </a:rPr>
              <a:t>US Postal Service</a:t>
            </a:r>
          </a:p>
        </p:txBody>
      </p:sp>
      <p:sp>
        <p:nvSpPr>
          <p:cNvPr id="18" name="TextBox 17"/>
          <p:cNvSpPr txBox="1"/>
          <p:nvPr/>
        </p:nvSpPr>
        <p:spPr>
          <a:xfrm>
            <a:off x="5268577" y="3823425"/>
            <a:ext cx="1463570" cy="338554"/>
          </a:xfrm>
          <a:prstGeom prst="rect">
            <a:avLst/>
          </a:prstGeom>
          <a:noFill/>
        </p:spPr>
        <p:txBody>
          <a:bodyPr wrap="square" rtlCol="0">
            <a:spAutoFit/>
          </a:bodyPr>
          <a:lstStyle/>
          <a:p>
            <a:pPr algn="ctr"/>
            <a:r>
              <a:rPr lang="en-US" sz="1600" b="1">
                <a:solidFill>
                  <a:srgbClr val="4D565E"/>
                </a:solidFill>
              </a:rPr>
              <a:t>Procedures</a:t>
            </a:r>
          </a:p>
        </p:txBody>
      </p:sp>
      <p:sp>
        <p:nvSpPr>
          <p:cNvPr id="16" name="TextBox 15"/>
          <p:cNvSpPr txBox="1"/>
          <p:nvPr/>
        </p:nvSpPr>
        <p:spPr>
          <a:xfrm>
            <a:off x="6134349" y="4275880"/>
            <a:ext cx="2480306" cy="1854354"/>
          </a:xfrm>
          <a:prstGeom prst="rect">
            <a:avLst/>
          </a:prstGeom>
          <a:noFill/>
        </p:spPr>
        <p:txBody>
          <a:bodyPr wrap="square" rtlCol="0">
            <a:spAutoFit/>
          </a:bodyPr>
          <a:lstStyle/>
          <a:p>
            <a:pPr>
              <a:spcAft>
                <a:spcPts val="600"/>
              </a:spcAft>
            </a:pPr>
            <a:r>
              <a:rPr lang="en-US" sz="1050">
                <a:solidFill>
                  <a:srgbClr val="4D565E"/>
                </a:solidFill>
              </a:rPr>
              <a:t>Easier to vote: Harder to cheat</a:t>
            </a:r>
          </a:p>
          <a:p>
            <a:pPr>
              <a:spcAft>
                <a:spcPts val="600"/>
              </a:spcAft>
            </a:pPr>
            <a:r>
              <a:rPr lang="en-US" sz="1050">
                <a:solidFill>
                  <a:srgbClr val="4D565E"/>
                </a:solidFill>
              </a:rPr>
              <a:t>Voter registration is accurate (your registration is actually recorded)</a:t>
            </a:r>
          </a:p>
          <a:p>
            <a:pPr>
              <a:spcAft>
                <a:spcPts val="600"/>
              </a:spcAft>
            </a:pPr>
            <a:r>
              <a:rPr lang="en-US" sz="1050">
                <a:solidFill>
                  <a:srgbClr val="4D565E"/>
                </a:solidFill>
              </a:rPr>
              <a:t>Voters who should vote, can. And who should not, don't.</a:t>
            </a:r>
          </a:p>
          <a:p>
            <a:pPr>
              <a:spcAft>
                <a:spcPts val="600"/>
              </a:spcAft>
            </a:pPr>
            <a:r>
              <a:rPr lang="en-US" sz="1050">
                <a:solidFill>
                  <a:srgbClr val="4D565E"/>
                </a:solidFill>
              </a:rPr>
              <a:t>Ballot marking, recording, tallying, auditing, reporting are correct and accurate</a:t>
            </a:r>
          </a:p>
          <a:p>
            <a:pPr>
              <a:spcAft>
                <a:spcPts val="600"/>
              </a:spcAft>
            </a:pPr>
            <a:r>
              <a:rPr lang="en-US" sz="1050">
                <a:solidFill>
                  <a:srgbClr val="4D565E"/>
                </a:solidFill>
              </a:rPr>
              <a:t>All procedural voting choices are equal</a:t>
            </a:r>
          </a:p>
        </p:txBody>
      </p:sp>
      <p:sp>
        <p:nvSpPr>
          <p:cNvPr id="24" name="TextBox 23"/>
          <p:cNvSpPr txBox="1"/>
          <p:nvPr/>
        </p:nvSpPr>
        <p:spPr>
          <a:xfrm>
            <a:off x="3612568" y="4147716"/>
            <a:ext cx="1344358" cy="338554"/>
          </a:xfrm>
          <a:prstGeom prst="rect">
            <a:avLst/>
          </a:prstGeom>
          <a:noFill/>
        </p:spPr>
        <p:txBody>
          <a:bodyPr wrap="square" rtlCol="0">
            <a:spAutoFit/>
          </a:bodyPr>
          <a:lstStyle/>
          <a:p>
            <a:pPr algn="ctr"/>
            <a:r>
              <a:rPr lang="en-US" sz="1600" b="1">
                <a:solidFill>
                  <a:srgbClr val="4D565E"/>
                </a:solidFill>
              </a:rPr>
              <a:t>Polling Place</a:t>
            </a:r>
          </a:p>
        </p:txBody>
      </p:sp>
      <p:sp>
        <p:nvSpPr>
          <p:cNvPr id="25" name="TextBox 24"/>
          <p:cNvSpPr txBox="1"/>
          <p:nvPr/>
        </p:nvSpPr>
        <p:spPr>
          <a:xfrm>
            <a:off x="3742624" y="4486270"/>
            <a:ext cx="1869747" cy="2023631"/>
          </a:xfrm>
          <a:prstGeom prst="rect">
            <a:avLst/>
          </a:prstGeom>
          <a:noFill/>
        </p:spPr>
        <p:txBody>
          <a:bodyPr wrap="square" rtlCol="0">
            <a:spAutoFit/>
          </a:bodyPr>
          <a:lstStyle/>
          <a:p>
            <a:pPr>
              <a:spcAft>
                <a:spcPts val="600"/>
              </a:spcAft>
            </a:pPr>
            <a:r>
              <a:rPr lang="en-US" sz="1050">
                <a:solidFill>
                  <a:srgbClr val="4D565E"/>
                </a:solidFill>
              </a:rPr>
              <a:t>Access</a:t>
            </a:r>
            <a:br>
              <a:rPr lang="en-US" sz="1050">
                <a:solidFill>
                  <a:srgbClr val="4D565E"/>
                </a:solidFill>
              </a:rPr>
            </a:br>
            <a:r>
              <a:rPr lang="en-US" sz="1050">
                <a:solidFill>
                  <a:srgbClr val="4D565E"/>
                </a:solidFill>
              </a:rPr>
              <a:t>- Transportation</a:t>
            </a:r>
            <a:br>
              <a:rPr lang="en-US" sz="1050">
                <a:solidFill>
                  <a:srgbClr val="4D565E"/>
                </a:solidFill>
              </a:rPr>
            </a:br>
            <a:r>
              <a:rPr lang="en-US" sz="1050">
                <a:solidFill>
                  <a:srgbClr val="4D565E"/>
                </a:solidFill>
              </a:rPr>
              <a:t>- Accessibility</a:t>
            </a:r>
          </a:p>
          <a:p>
            <a:pPr>
              <a:spcAft>
                <a:spcPts val="600"/>
              </a:spcAft>
            </a:pPr>
            <a:r>
              <a:rPr lang="en-US" sz="1050">
                <a:solidFill>
                  <a:srgbClr val="4D565E"/>
                </a:solidFill>
              </a:rPr>
              <a:t>Orderly polling place</a:t>
            </a:r>
            <a:br>
              <a:rPr lang="en-US" sz="1050">
                <a:solidFill>
                  <a:srgbClr val="4D565E"/>
                </a:solidFill>
              </a:rPr>
            </a:br>
            <a:r>
              <a:rPr lang="en-US" sz="1050">
                <a:solidFill>
                  <a:srgbClr val="4D565E"/>
                </a:solidFill>
              </a:rPr>
              <a:t>- Unknown area</a:t>
            </a:r>
            <a:br>
              <a:rPr lang="en-US" sz="1050">
                <a:solidFill>
                  <a:srgbClr val="4D565E"/>
                </a:solidFill>
              </a:rPr>
            </a:br>
            <a:r>
              <a:rPr lang="en-US" sz="1050">
                <a:solidFill>
                  <a:srgbClr val="4D565E"/>
                </a:solidFill>
              </a:rPr>
              <a:t>- Long lines/wait time</a:t>
            </a:r>
          </a:p>
          <a:p>
            <a:pPr>
              <a:spcAft>
                <a:spcPts val="600"/>
              </a:spcAft>
            </a:pPr>
            <a:r>
              <a:rPr lang="en-US" sz="1050">
                <a:solidFill>
                  <a:srgbClr val="4D565E"/>
                </a:solidFill>
              </a:rPr>
              <a:t>Trustworthy people</a:t>
            </a:r>
            <a:br>
              <a:rPr lang="en-US" sz="1050">
                <a:solidFill>
                  <a:srgbClr val="4D565E"/>
                </a:solidFill>
              </a:rPr>
            </a:br>
            <a:r>
              <a:rPr lang="en-US" sz="1050">
                <a:solidFill>
                  <a:srgbClr val="4D565E"/>
                </a:solidFill>
              </a:rPr>
              <a:t> - Willing to reveal disability?</a:t>
            </a:r>
            <a:br>
              <a:rPr lang="en-US" sz="1050">
                <a:solidFill>
                  <a:srgbClr val="4D565E"/>
                </a:solidFill>
              </a:rPr>
            </a:br>
            <a:r>
              <a:rPr lang="en-US" sz="1050">
                <a:solidFill>
                  <a:srgbClr val="4D565E"/>
                </a:solidFill>
              </a:rPr>
              <a:t>- Give accurate information?</a:t>
            </a:r>
            <a:br>
              <a:rPr lang="en-US" sz="1050">
                <a:solidFill>
                  <a:srgbClr val="4D565E"/>
                </a:solidFill>
              </a:rPr>
            </a:br>
            <a:r>
              <a:rPr lang="en-US" sz="1050">
                <a:solidFill>
                  <a:srgbClr val="4D565E"/>
                </a:solidFill>
              </a:rPr>
              <a:t>- Give unbiased assistance?</a:t>
            </a:r>
            <a:br>
              <a:rPr lang="en-US" sz="1050">
                <a:solidFill>
                  <a:srgbClr val="4D565E"/>
                </a:solidFill>
              </a:rPr>
            </a:br>
            <a:endParaRPr lang="en-US" sz="1050">
              <a:solidFill>
                <a:srgbClr val="4D565E"/>
              </a:solidFill>
            </a:endParaRPr>
          </a:p>
        </p:txBody>
      </p:sp>
      <p:sp>
        <p:nvSpPr>
          <p:cNvPr id="26" name="TextBox 25"/>
          <p:cNvSpPr txBox="1"/>
          <p:nvPr/>
        </p:nvSpPr>
        <p:spPr>
          <a:xfrm>
            <a:off x="2179325" y="3937326"/>
            <a:ext cx="1344358" cy="338554"/>
          </a:xfrm>
          <a:prstGeom prst="rect">
            <a:avLst/>
          </a:prstGeom>
          <a:noFill/>
        </p:spPr>
        <p:txBody>
          <a:bodyPr wrap="square" rtlCol="0">
            <a:spAutoFit/>
          </a:bodyPr>
          <a:lstStyle/>
          <a:p>
            <a:pPr algn="ctr"/>
            <a:r>
              <a:rPr lang="en-US" sz="1600" b="1">
                <a:solidFill>
                  <a:srgbClr val="4D565E"/>
                </a:solidFill>
              </a:rPr>
              <a:t>Information</a:t>
            </a:r>
          </a:p>
        </p:txBody>
      </p:sp>
      <p:sp>
        <p:nvSpPr>
          <p:cNvPr id="27" name="TextBox 26"/>
          <p:cNvSpPr txBox="1"/>
          <p:nvPr/>
        </p:nvSpPr>
        <p:spPr>
          <a:xfrm>
            <a:off x="820376" y="4424011"/>
            <a:ext cx="2183834" cy="1531188"/>
          </a:xfrm>
          <a:prstGeom prst="rect">
            <a:avLst/>
          </a:prstGeom>
          <a:noFill/>
        </p:spPr>
        <p:txBody>
          <a:bodyPr wrap="square" rtlCol="0">
            <a:spAutoFit/>
          </a:bodyPr>
          <a:lstStyle/>
          <a:p>
            <a:pPr>
              <a:spcAft>
                <a:spcPts val="600"/>
              </a:spcAft>
            </a:pPr>
            <a:r>
              <a:rPr lang="en-US" sz="1050" dirty="0">
                <a:solidFill>
                  <a:srgbClr val="4D565E"/>
                </a:solidFill>
              </a:rPr>
              <a:t>Knowing your choices</a:t>
            </a:r>
          </a:p>
          <a:p>
            <a:pPr>
              <a:spcAft>
                <a:spcPts val="600"/>
              </a:spcAft>
            </a:pPr>
            <a:r>
              <a:rPr lang="en-US" sz="1050" dirty="0">
                <a:solidFill>
                  <a:srgbClr val="4D565E"/>
                </a:solidFill>
              </a:rPr>
              <a:t>Knowing where to go (in person or online) and how to get there (transportation or digitally</a:t>
            </a:r>
          </a:p>
          <a:p>
            <a:pPr>
              <a:spcAft>
                <a:spcPts val="600"/>
              </a:spcAft>
            </a:pPr>
            <a:r>
              <a:rPr lang="en-US" sz="1050" dirty="0">
                <a:solidFill>
                  <a:srgbClr val="4D565E"/>
                </a:solidFill>
              </a:rPr>
              <a:t>Knowing the procedures</a:t>
            </a:r>
          </a:p>
          <a:p>
            <a:pPr>
              <a:spcAft>
                <a:spcPts val="600"/>
              </a:spcAft>
            </a:pPr>
            <a:r>
              <a:rPr lang="en-US" sz="1050" dirty="0">
                <a:solidFill>
                  <a:srgbClr val="4D565E"/>
                </a:solidFill>
              </a:rPr>
              <a:t>Knowing how to use technology</a:t>
            </a:r>
          </a:p>
          <a:p>
            <a:pPr>
              <a:spcAft>
                <a:spcPts val="600"/>
              </a:spcAft>
            </a:pPr>
            <a:endParaRPr lang="en-US" sz="1050" dirty="0">
              <a:solidFill>
                <a:srgbClr val="4D565E"/>
              </a:solidFill>
            </a:endParaRPr>
          </a:p>
        </p:txBody>
      </p:sp>
    </p:spTree>
    <p:extLst>
      <p:ext uri="{BB962C8B-B14F-4D97-AF65-F5344CB8AC3E}">
        <p14:creationId xmlns:p14="http://schemas.microsoft.com/office/powerpoint/2010/main" val="3978469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Trust in the Voter Journey</a:t>
            </a:r>
          </a:p>
        </p:txBody>
      </p:sp>
      <p:grpSp>
        <p:nvGrpSpPr>
          <p:cNvPr id="32" name="Group 31" descr="(divider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descr="(divider lines)"/>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86" name="TextBox 85"/>
          <p:cNvSpPr txBox="1"/>
          <p:nvPr/>
        </p:nvSpPr>
        <p:spPr>
          <a:xfrm>
            <a:off x="800233" y="1204881"/>
            <a:ext cx="1383473" cy="1077218"/>
          </a:xfrm>
          <a:prstGeom prst="rect">
            <a:avLst/>
          </a:prstGeom>
          <a:noFill/>
        </p:spPr>
        <p:txBody>
          <a:bodyPr wrap="square" rtlCol="0">
            <a:spAutoFit/>
          </a:bodyPr>
          <a:lstStyle/>
          <a:p>
            <a:pPr>
              <a:spcAft>
                <a:spcPts val="400"/>
              </a:spcAft>
            </a:pPr>
            <a:r>
              <a:rPr lang="en-US" sz="900">
                <a:solidFill>
                  <a:srgbClr val="4D565E"/>
                </a:solidFill>
              </a:rPr>
              <a:t>Voter registration – was it actually completed?</a:t>
            </a:r>
          </a:p>
          <a:p>
            <a:pPr>
              <a:spcAft>
                <a:spcPts val="400"/>
              </a:spcAft>
            </a:pPr>
            <a:r>
              <a:rPr lang="en-US" sz="900">
                <a:solidFill>
                  <a:srgbClr val="4D565E"/>
                </a:solidFill>
              </a:rPr>
              <a:t>Is the information official?</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88" name="TextBox 87"/>
          <p:cNvSpPr txBox="1"/>
          <p:nvPr/>
        </p:nvSpPr>
        <p:spPr>
          <a:xfrm>
            <a:off x="2181375" y="1200984"/>
            <a:ext cx="1316791" cy="1595309"/>
          </a:xfrm>
          <a:prstGeom prst="rect">
            <a:avLst/>
          </a:prstGeom>
          <a:noFill/>
        </p:spPr>
        <p:txBody>
          <a:bodyPr wrap="square" rtlCol="0">
            <a:spAutoFit/>
          </a:bodyPr>
          <a:lstStyle/>
          <a:p>
            <a:pPr>
              <a:spcAft>
                <a:spcPts val="400"/>
              </a:spcAft>
            </a:pPr>
            <a:r>
              <a:rPr lang="en-US" sz="900">
                <a:solidFill>
                  <a:srgbClr val="4D565E"/>
                </a:solidFill>
              </a:rPr>
              <a:t>All choices are equal and votes count equally</a:t>
            </a:r>
          </a:p>
          <a:p>
            <a:pPr>
              <a:spcAft>
                <a:spcPts val="400"/>
              </a:spcAft>
            </a:pPr>
            <a:endParaRPr lang="en-US" sz="900">
              <a:solidFill>
                <a:srgbClr val="4D565E"/>
              </a:solidFill>
            </a:endParaRPr>
          </a:p>
          <a:p>
            <a:pPr>
              <a:spcAft>
                <a:spcPts val="400"/>
              </a:spcAft>
            </a:pPr>
            <a:r>
              <a:rPr lang="en-US" sz="900">
                <a:solidFill>
                  <a:srgbClr val="4D565E"/>
                </a:solidFill>
              </a:rPr>
              <a:t>Vote centers are backup for VoteByMail</a:t>
            </a:r>
          </a:p>
          <a:p>
            <a:pPr>
              <a:spcAft>
                <a:spcPts val="400"/>
              </a:spcAft>
            </a:pPr>
            <a:endParaRPr lang="en-US" sz="900">
              <a:solidFill>
                <a:srgbClr val="4D565E"/>
              </a:solidFill>
            </a:endParaRPr>
          </a:p>
          <a:p>
            <a:pPr>
              <a:spcAft>
                <a:spcPts val="400"/>
              </a:spcAft>
            </a:pPr>
            <a:r>
              <a:rPr lang="en-US" sz="900">
                <a:solidFill>
                  <a:srgbClr val="4D565E"/>
                </a:solidFill>
              </a:rPr>
              <a:t>Can I track my VBM ballot?</a:t>
            </a:r>
          </a:p>
          <a:p>
            <a:pPr>
              <a:spcAft>
                <a:spcPts val="400"/>
              </a:spcAft>
            </a:pPr>
            <a:endParaRPr lang="en-US" sz="900">
              <a:solidFill>
                <a:srgbClr val="4D565E"/>
              </a:solidFill>
            </a:endParaRPr>
          </a:p>
        </p:txBody>
      </p:sp>
      <p:sp>
        <p:nvSpPr>
          <p:cNvPr id="89" name="TextBox 88"/>
          <p:cNvSpPr txBox="1"/>
          <p:nvPr/>
        </p:nvSpPr>
        <p:spPr>
          <a:xfrm>
            <a:off x="3485717" y="1234685"/>
            <a:ext cx="1299816" cy="3960058"/>
          </a:xfrm>
          <a:prstGeom prst="rect">
            <a:avLst/>
          </a:prstGeom>
          <a:noFill/>
        </p:spPr>
        <p:txBody>
          <a:bodyPr wrap="square" rtlCol="0">
            <a:spAutoFit/>
          </a:bodyPr>
          <a:lstStyle/>
          <a:p>
            <a:pPr>
              <a:spcAft>
                <a:spcPts val="400"/>
              </a:spcAft>
            </a:pPr>
            <a:r>
              <a:rPr lang="en-US" sz="900">
                <a:solidFill>
                  <a:srgbClr val="4D565E"/>
                </a:solidFill>
              </a:rPr>
              <a:t>Authentication: </a:t>
            </a:r>
          </a:p>
          <a:p>
            <a:pPr marL="171450" indent="-171450">
              <a:spcAft>
                <a:spcPts val="400"/>
              </a:spcAft>
              <a:buFont typeface="Arial"/>
              <a:buChar char="•"/>
            </a:pPr>
            <a:r>
              <a:rPr lang="en-US" sz="900">
                <a:solidFill>
                  <a:srgbClr val="4D565E"/>
                </a:solidFill>
              </a:rPr>
              <a:t>Trust in who is voting</a:t>
            </a:r>
          </a:p>
          <a:p>
            <a:pPr marL="171450" indent="-171450">
              <a:spcAft>
                <a:spcPts val="400"/>
              </a:spcAft>
              <a:buFont typeface="Arial"/>
              <a:buChar char="•"/>
            </a:pPr>
            <a:r>
              <a:rPr lang="en-US" sz="900">
                <a:solidFill>
                  <a:srgbClr val="4D565E"/>
                </a:solidFill>
              </a:rPr>
              <a:t>Trust those who sholdn't vote, don't</a:t>
            </a:r>
          </a:p>
          <a:p>
            <a:pPr>
              <a:spcAft>
                <a:spcPts val="400"/>
              </a:spcAft>
            </a:pPr>
            <a:r>
              <a:rPr lang="en-US" sz="900">
                <a:solidFill>
                  <a:srgbClr val="4D565E"/>
                </a:solidFill>
              </a:rPr>
              <a:t>Signature verifiation is fundamental to current laws &amp; procedures</a:t>
            </a:r>
          </a:p>
          <a:p>
            <a:pPr>
              <a:spcAft>
                <a:spcPts val="400"/>
              </a:spcAft>
            </a:pPr>
            <a:r>
              <a:rPr lang="en-US" sz="900">
                <a:solidFill>
                  <a:srgbClr val="4D565E"/>
                </a:solidFill>
              </a:rPr>
              <a:t>Election officials trust in voters</a:t>
            </a:r>
          </a:p>
          <a:p>
            <a:pPr>
              <a:spcAft>
                <a:spcPts val="400"/>
              </a:spcAft>
            </a:pPr>
            <a:endParaRPr lang="en-US" sz="900">
              <a:solidFill>
                <a:srgbClr val="4D565E"/>
              </a:solidFill>
            </a:endParaRPr>
          </a:p>
          <a:p>
            <a:pPr>
              <a:spcAft>
                <a:spcPts val="400"/>
              </a:spcAft>
            </a:pPr>
            <a:r>
              <a:rPr lang="en-US" sz="900">
                <a:solidFill>
                  <a:srgbClr val="4D565E"/>
                </a:solidFill>
              </a:rPr>
              <a:t>Challenges:</a:t>
            </a:r>
          </a:p>
          <a:p>
            <a:pPr marL="171450" indent="-171450">
              <a:spcAft>
                <a:spcPts val="400"/>
              </a:spcAft>
              <a:buFontTx/>
              <a:buChar char="-"/>
            </a:pPr>
            <a:r>
              <a:rPr lang="en-US" sz="900">
                <a:solidFill>
                  <a:srgbClr val="4D565E"/>
                </a:solidFill>
              </a:rPr>
              <a:t>Unknown area</a:t>
            </a:r>
          </a:p>
          <a:p>
            <a:pPr marL="171450" indent="-171450">
              <a:spcAft>
                <a:spcPts val="400"/>
              </a:spcAft>
              <a:buFontTx/>
              <a:buChar char="-"/>
            </a:pPr>
            <a:r>
              <a:rPr lang="en-US" sz="900">
                <a:solidFill>
                  <a:srgbClr val="4D565E"/>
                </a:solidFill>
              </a:rPr>
              <a:t>Long lines</a:t>
            </a:r>
          </a:p>
          <a:p>
            <a:pPr marL="171450" indent="-171450">
              <a:spcAft>
                <a:spcPts val="400"/>
              </a:spcAft>
              <a:buFontTx/>
              <a:buChar char="-"/>
            </a:pPr>
            <a:r>
              <a:rPr lang="en-US" sz="900">
                <a:solidFill>
                  <a:srgbClr val="4D565E"/>
                </a:solidFill>
              </a:rPr>
              <a:t>Wait time</a:t>
            </a:r>
          </a:p>
          <a:p>
            <a:pPr marL="171450" indent="-171450">
              <a:spcAft>
                <a:spcPts val="400"/>
              </a:spcAft>
              <a:buFontTx/>
              <a:buChar char="-"/>
            </a:pPr>
            <a:r>
              <a:rPr lang="en-US" sz="900">
                <a:solidFill>
                  <a:srgbClr val="4D565E"/>
                </a:solidFill>
              </a:rPr>
              <a:t>Lack of information</a:t>
            </a:r>
          </a:p>
          <a:p>
            <a:pPr marL="171450" indent="-171450">
              <a:spcAft>
                <a:spcPts val="400"/>
              </a:spcAft>
              <a:buFontTx/>
              <a:buChar char="-"/>
            </a:pPr>
            <a:r>
              <a:rPr lang="en-US" sz="900">
                <a:solidFill>
                  <a:srgbClr val="4D565E"/>
                </a:solidFill>
              </a:rPr>
              <a:t>Use of tech/Internet </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2" name="TextBox 101"/>
          <p:cNvSpPr txBox="1"/>
          <p:nvPr/>
        </p:nvSpPr>
        <p:spPr>
          <a:xfrm>
            <a:off x="4896127" y="1232191"/>
            <a:ext cx="1299816" cy="2441694"/>
          </a:xfrm>
          <a:prstGeom prst="rect">
            <a:avLst/>
          </a:prstGeom>
          <a:noFill/>
        </p:spPr>
        <p:txBody>
          <a:bodyPr wrap="square" rtlCol="0">
            <a:spAutoFit/>
          </a:bodyPr>
          <a:lstStyle/>
          <a:p>
            <a:pPr>
              <a:spcAft>
                <a:spcPts val="400"/>
              </a:spcAft>
            </a:pPr>
            <a:r>
              <a:rPr lang="en-US" sz="900">
                <a:solidFill>
                  <a:srgbClr val="4D565E"/>
                </a:solidFill>
              </a:rPr>
              <a:t>Is it trustworthy?</a:t>
            </a:r>
          </a:p>
          <a:p>
            <a:pPr>
              <a:spcAft>
                <a:spcPts val="400"/>
              </a:spcAft>
            </a:pPr>
            <a:r>
              <a:rPr lang="en-US" sz="900">
                <a:solidFill>
                  <a:srgbClr val="4D565E"/>
                </a:solidFill>
              </a:rPr>
              <a:t>Does it do what it is supposed to do?</a:t>
            </a:r>
          </a:p>
          <a:p>
            <a:pPr>
              <a:spcAft>
                <a:spcPts val="400"/>
              </a:spcAft>
            </a:pPr>
            <a:r>
              <a:rPr lang="en-US" sz="900">
                <a:solidFill>
                  <a:srgbClr val="4D565E"/>
                </a:solidFill>
              </a:rPr>
              <a:t>Does it break down?</a:t>
            </a:r>
          </a:p>
          <a:p>
            <a:pPr>
              <a:spcAft>
                <a:spcPts val="400"/>
              </a:spcAft>
            </a:pPr>
            <a:r>
              <a:rPr lang="en-US" sz="900">
                <a:solidFill>
                  <a:srgbClr val="4D565E"/>
                </a:solidFill>
              </a:rPr>
              <a:t>Is the ballot accurate and complete?</a:t>
            </a:r>
          </a:p>
          <a:p>
            <a:pPr>
              <a:spcAft>
                <a:spcPts val="400"/>
              </a:spcAft>
            </a:pPr>
            <a:endParaRPr lang="en-US" sz="900">
              <a:solidFill>
                <a:srgbClr val="4D565E"/>
              </a:solidFill>
            </a:endParaRPr>
          </a:p>
          <a:p>
            <a:pPr>
              <a:spcAft>
                <a:spcPts val="400"/>
              </a:spcAft>
            </a:pPr>
            <a:r>
              <a:rPr lang="en-US" sz="900">
                <a:solidFill>
                  <a:srgbClr val="4D565E"/>
                </a:solidFill>
              </a:rPr>
              <a:t>Do trends ike vote early, then change our minds suggest giving up privacy?</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3" name="TextBox 102"/>
          <p:cNvSpPr txBox="1"/>
          <p:nvPr/>
        </p:nvSpPr>
        <p:spPr>
          <a:xfrm>
            <a:off x="6239944" y="1232191"/>
            <a:ext cx="1299816" cy="1785104"/>
          </a:xfrm>
          <a:prstGeom prst="rect">
            <a:avLst/>
          </a:prstGeom>
          <a:noFill/>
        </p:spPr>
        <p:txBody>
          <a:bodyPr wrap="square" rtlCol="0">
            <a:spAutoFit/>
          </a:bodyPr>
          <a:lstStyle/>
          <a:p>
            <a:pPr>
              <a:spcAft>
                <a:spcPts val="400"/>
              </a:spcAft>
            </a:pPr>
            <a:r>
              <a:rPr lang="en-US" sz="900">
                <a:solidFill>
                  <a:srgbClr val="4D565E"/>
                </a:solidFill>
              </a:rPr>
              <a:t>Will my vote be cast as I intend?</a:t>
            </a:r>
          </a:p>
          <a:p>
            <a:pPr>
              <a:spcAft>
                <a:spcPts val="400"/>
              </a:spcAft>
            </a:pPr>
            <a:r>
              <a:rPr lang="en-US" sz="900">
                <a:solidFill>
                  <a:srgbClr val="4D565E"/>
                </a:solidFill>
              </a:rPr>
              <a:t>Will it be counted as cast?</a:t>
            </a:r>
          </a:p>
          <a:p>
            <a:pPr>
              <a:spcAft>
                <a:spcPts val="400"/>
              </a:spcAft>
            </a:pPr>
            <a:endParaRPr lang="en-US" sz="900">
              <a:solidFill>
                <a:srgbClr val="4D565E"/>
              </a:solidFill>
            </a:endParaRPr>
          </a:p>
          <a:p>
            <a:pPr>
              <a:spcAft>
                <a:spcPts val="400"/>
              </a:spcAft>
            </a:pPr>
            <a:r>
              <a:rPr lang="en-US" sz="900">
                <a:solidFill>
                  <a:srgbClr val="4D565E"/>
                </a:solidFill>
              </a:rPr>
              <a:t>Which ballot counts? (Last? First?)</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04" name="TextBox 103"/>
          <p:cNvSpPr txBox="1"/>
          <p:nvPr/>
        </p:nvSpPr>
        <p:spPr>
          <a:xfrm>
            <a:off x="7610231" y="1232191"/>
            <a:ext cx="1299816" cy="1456809"/>
          </a:xfrm>
          <a:prstGeom prst="rect">
            <a:avLst/>
          </a:prstGeom>
          <a:noFill/>
        </p:spPr>
        <p:txBody>
          <a:bodyPr wrap="square" rtlCol="0">
            <a:spAutoFit/>
          </a:bodyPr>
          <a:lstStyle/>
          <a:p>
            <a:pPr>
              <a:spcAft>
                <a:spcPts val="400"/>
              </a:spcAft>
            </a:pPr>
            <a:r>
              <a:rPr lang="en-US" sz="900">
                <a:solidFill>
                  <a:srgbClr val="4D565E"/>
                </a:solidFill>
              </a:rPr>
              <a:t>Recording is complete</a:t>
            </a:r>
          </a:p>
          <a:p>
            <a:pPr>
              <a:spcAft>
                <a:spcPts val="400"/>
              </a:spcAft>
            </a:pPr>
            <a:r>
              <a:rPr lang="en-US" sz="900">
                <a:solidFill>
                  <a:srgbClr val="4D565E"/>
                </a:solidFill>
              </a:rPr>
              <a:t>Tally procedures are good.</a:t>
            </a:r>
          </a:p>
          <a:p>
            <a:pPr>
              <a:spcAft>
                <a:spcPts val="400"/>
              </a:spcAft>
            </a:pPr>
            <a:r>
              <a:rPr lang="en-US" sz="900">
                <a:solidFill>
                  <a:srgbClr val="4D565E"/>
                </a:solidFill>
              </a:rPr>
              <a:t>Auditing/reporting is correct</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120" name="Rounded Rectangle 119"/>
          <p:cNvSpPr/>
          <p:nvPr/>
        </p:nvSpPr>
        <p:spPr>
          <a:xfrm>
            <a:off x="763717" y="4462785"/>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Blue Sky Ideas  and Resources</a:t>
            </a:r>
          </a:p>
        </p:txBody>
      </p:sp>
      <p:sp>
        <p:nvSpPr>
          <p:cNvPr id="124" name="TextBox 123"/>
          <p:cNvSpPr txBox="1"/>
          <p:nvPr/>
        </p:nvSpPr>
        <p:spPr>
          <a:xfrm>
            <a:off x="4847454" y="4821714"/>
            <a:ext cx="2637929" cy="559127"/>
          </a:xfrm>
          <a:prstGeom prst="rect">
            <a:avLst/>
          </a:prstGeom>
          <a:noFill/>
        </p:spPr>
        <p:txBody>
          <a:bodyPr wrap="square" rtlCol="0">
            <a:spAutoFit/>
          </a:bodyPr>
          <a:lstStyle/>
          <a:p>
            <a:pPr>
              <a:spcAft>
                <a:spcPts val="400"/>
              </a:spcAft>
            </a:pPr>
            <a:r>
              <a:rPr lang="en-US" sz="900">
                <a:solidFill>
                  <a:srgbClr val="4D565E"/>
                </a:solidFill>
              </a:rPr>
              <a:t>Live pilots for testing as part of certification – see it in use.</a:t>
            </a:r>
          </a:p>
          <a:p>
            <a:pPr>
              <a:spcAft>
                <a:spcPts val="400"/>
              </a:spcAft>
            </a:pPr>
            <a:endParaRPr lang="en-US" sz="900">
              <a:solidFill>
                <a:srgbClr val="4D565E"/>
              </a:solidFill>
            </a:endParaRPr>
          </a:p>
        </p:txBody>
      </p:sp>
      <p:sp>
        <p:nvSpPr>
          <p:cNvPr id="134" name="TextBox 133"/>
          <p:cNvSpPr txBox="1"/>
          <p:nvPr/>
        </p:nvSpPr>
        <p:spPr>
          <a:xfrm>
            <a:off x="6239944" y="5196175"/>
            <a:ext cx="1383473" cy="1025922"/>
          </a:xfrm>
          <a:prstGeom prst="rect">
            <a:avLst/>
          </a:prstGeom>
          <a:noFill/>
        </p:spPr>
        <p:txBody>
          <a:bodyPr wrap="square" rtlCol="0">
            <a:spAutoFit/>
          </a:bodyPr>
          <a:lstStyle/>
          <a:p>
            <a:pPr>
              <a:spcAft>
                <a:spcPts val="400"/>
              </a:spcAft>
            </a:pPr>
            <a:r>
              <a:rPr lang="en-US" sz="900">
                <a:solidFill>
                  <a:srgbClr val="4D565E"/>
                </a:solidFill>
              </a:rPr>
              <a:t>Use COTS scanning devices (like grocery scanner)</a:t>
            </a:r>
          </a:p>
          <a:p>
            <a:pPr>
              <a:spcAft>
                <a:spcPts val="400"/>
              </a:spcAft>
            </a:pPr>
            <a:r>
              <a:rPr lang="en-US" sz="900">
                <a:solidFill>
                  <a:srgbClr val="4D565E"/>
                </a:solidFill>
              </a:rPr>
              <a:t>Voting equivalent to direct deposit.</a:t>
            </a:r>
          </a:p>
          <a:p>
            <a:pPr>
              <a:spcAft>
                <a:spcPts val="400"/>
              </a:spcAft>
            </a:pPr>
            <a:endParaRPr lang="en-US" sz="900">
              <a:solidFill>
                <a:srgbClr val="4D565E"/>
              </a:solidFill>
            </a:endParaRPr>
          </a:p>
        </p:txBody>
      </p:sp>
      <p:sp>
        <p:nvSpPr>
          <p:cNvPr id="139" name="TextBox 138"/>
          <p:cNvSpPr txBox="1"/>
          <p:nvPr/>
        </p:nvSpPr>
        <p:spPr>
          <a:xfrm>
            <a:off x="4847454" y="5196175"/>
            <a:ext cx="1291527" cy="559127"/>
          </a:xfrm>
          <a:prstGeom prst="rect">
            <a:avLst/>
          </a:prstGeom>
          <a:noFill/>
        </p:spPr>
        <p:txBody>
          <a:bodyPr wrap="square" rtlCol="0">
            <a:spAutoFit/>
          </a:bodyPr>
          <a:lstStyle/>
          <a:p>
            <a:pPr>
              <a:spcAft>
                <a:spcPts val="400"/>
              </a:spcAft>
            </a:pPr>
            <a:r>
              <a:rPr lang="en-US" sz="900">
                <a:solidFill>
                  <a:srgbClr val="4D565E"/>
                </a:solidFill>
              </a:rPr>
              <a:t>Eliminate the secret ballot</a:t>
            </a:r>
          </a:p>
          <a:p>
            <a:pPr>
              <a:spcAft>
                <a:spcPts val="400"/>
              </a:spcAft>
            </a:pPr>
            <a:endParaRPr lang="en-US" sz="900">
              <a:solidFill>
                <a:srgbClr val="4D565E"/>
              </a:solidFill>
            </a:endParaRPr>
          </a:p>
        </p:txBody>
      </p:sp>
      <p:sp>
        <p:nvSpPr>
          <p:cNvPr id="147" name="TextBox 146"/>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148" name="TextBox 147"/>
          <p:cNvSpPr txBox="1"/>
          <p:nvPr/>
        </p:nvSpPr>
        <p:spPr>
          <a:xfrm>
            <a:off x="731490"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149" name="TextBox 148"/>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150" name="TextBox 149"/>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151" name="TextBox 150"/>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152" name="TextBox 151"/>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sp>
        <p:nvSpPr>
          <p:cNvPr id="53" name="TextBox 52"/>
          <p:cNvSpPr txBox="1"/>
          <p:nvPr/>
        </p:nvSpPr>
        <p:spPr>
          <a:xfrm>
            <a:off x="3527145" y="4832346"/>
            <a:ext cx="1291527" cy="559127"/>
          </a:xfrm>
          <a:prstGeom prst="rect">
            <a:avLst/>
          </a:prstGeom>
          <a:noFill/>
        </p:spPr>
        <p:txBody>
          <a:bodyPr wrap="square" rtlCol="0">
            <a:spAutoFit/>
          </a:bodyPr>
          <a:lstStyle/>
          <a:p>
            <a:pPr>
              <a:spcAft>
                <a:spcPts val="400"/>
              </a:spcAft>
            </a:pPr>
            <a:r>
              <a:rPr lang="en-US" sz="900">
                <a:solidFill>
                  <a:srgbClr val="4D565E"/>
                </a:solidFill>
              </a:rPr>
              <a:t>Identity:</a:t>
            </a:r>
          </a:p>
          <a:p>
            <a:pPr>
              <a:spcAft>
                <a:spcPts val="400"/>
              </a:spcAft>
            </a:pPr>
            <a:r>
              <a:rPr lang="en-US" sz="900">
                <a:solidFill>
                  <a:srgbClr val="4D565E"/>
                </a:solidFill>
              </a:rPr>
              <a:t>Witnesses for vouching for identity</a:t>
            </a:r>
          </a:p>
        </p:txBody>
      </p:sp>
      <p:sp>
        <p:nvSpPr>
          <p:cNvPr id="54" name="TextBox 53"/>
          <p:cNvSpPr txBox="1"/>
          <p:nvPr/>
        </p:nvSpPr>
        <p:spPr>
          <a:xfrm>
            <a:off x="7629454" y="4866971"/>
            <a:ext cx="1316791" cy="697627"/>
          </a:xfrm>
          <a:prstGeom prst="rect">
            <a:avLst/>
          </a:prstGeom>
          <a:noFill/>
        </p:spPr>
        <p:txBody>
          <a:bodyPr wrap="square" rtlCol="0">
            <a:spAutoFit/>
          </a:bodyPr>
          <a:lstStyle/>
          <a:p>
            <a:pPr>
              <a:spcAft>
                <a:spcPts val="400"/>
              </a:spcAft>
            </a:pPr>
            <a:r>
              <a:rPr lang="en-US" sz="900">
                <a:solidFill>
                  <a:srgbClr val="4D565E"/>
                </a:solidFill>
              </a:rPr>
              <a:t>Every ballot gets scanned to the cloud: Humboldt project</a:t>
            </a:r>
          </a:p>
          <a:p>
            <a:pPr>
              <a:spcAft>
                <a:spcPts val="400"/>
              </a:spcAft>
            </a:pPr>
            <a:r>
              <a:rPr lang="en-US" sz="900">
                <a:solidFill>
                  <a:srgbClr val="4D565E"/>
                </a:solidFill>
              </a:rPr>
              <a:t>Risk limiting audits</a:t>
            </a:r>
          </a:p>
        </p:txBody>
      </p:sp>
    </p:spTree>
    <p:extLst>
      <p:ext uri="{BB962C8B-B14F-4D97-AF65-F5344CB8AC3E}">
        <p14:creationId xmlns:p14="http://schemas.microsoft.com/office/powerpoint/2010/main" val="2363065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Questions to answer for better trust</a:t>
            </a:r>
          </a:p>
        </p:txBody>
      </p:sp>
      <p:sp>
        <p:nvSpPr>
          <p:cNvPr id="4" name="Content Placeholder 3"/>
          <p:cNvSpPr>
            <a:spLocks noGrp="1"/>
          </p:cNvSpPr>
          <p:nvPr>
            <p:ph idx="1"/>
          </p:nvPr>
        </p:nvSpPr>
        <p:spPr/>
        <p:txBody>
          <a:bodyPr/>
          <a:lstStyle/>
          <a:p>
            <a:pPr marL="0" indent="0">
              <a:buNone/>
            </a:pPr>
            <a:r>
              <a:rPr lang="en-US" b="1"/>
              <a:t>How do we decide which systems or people to trust, and who has to trust them?</a:t>
            </a:r>
          </a:p>
          <a:p>
            <a:r>
              <a:rPr lang="en-US" sz="1600"/>
              <a:t>Every trust change ends with a human being.</a:t>
            </a:r>
          </a:p>
          <a:p>
            <a:r>
              <a:rPr lang="en-US" sz="1600"/>
              <a:t>Small problems add up to decreased trust.</a:t>
            </a:r>
          </a:p>
          <a:p>
            <a:pPr marL="0" indent="0">
              <a:buNone/>
            </a:pPr>
            <a:endParaRPr lang="en-US"/>
          </a:p>
          <a:p>
            <a:pPr marL="0" indent="0">
              <a:buNone/>
            </a:pPr>
            <a:r>
              <a:rPr lang="en-US" b="1"/>
              <a:t>How do we improve trust in the political and social aspecsts of elections?</a:t>
            </a:r>
            <a:endParaRPr lang="en-US"/>
          </a:p>
          <a:p>
            <a:r>
              <a:rPr lang="en-US" sz="1600"/>
              <a:t>What part do election procedures play in trusting elections.</a:t>
            </a:r>
          </a:p>
          <a:p>
            <a:pPr marL="0" indent="0">
              <a:buNone/>
            </a:pPr>
            <a:endParaRPr lang="en-US" b="1"/>
          </a:p>
          <a:p>
            <a:pPr marL="0" indent="0">
              <a:buNone/>
            </a:pPr>
            <a:r>
              <a:rPr lang="en-US" b="1"/>
              <a:t>Is privacy sacred?</a:t>
            </a:r>
          </a:p>
          <a:p>
            <a:r>
              <a:rPr lang="en-US" sz="1600"/>
              <a:t>Are we moving towards eliminating the secret ballot? </a:t>
            </a:r>
          </a:p>
          <a:p>
            <a:r>
              <a:rPr lang="en-US" sz="1600"/>
              <a:t>Many online options are difficult because of the identifiation issue</a:t>
            </a:r>
          </a:p>
          <a:p>
            <a:pPr marL="0" indent="0">
              <a:buNone/>
            </a:pPr>
            <a:endParaRPr lang="en-US" b="1"/>
          </a:p>
          <a:p>
            <a:pPr marL="0" indent="0">
              <a:buNone/>
            </a:pPr>
            <a:r>
              <a:rPr lang="en-US" b="1"/>
              <a:t>How do we deal with security problems?</a:t>
            </a:r>
          </a:p>
          <a:p>
            <a:r>
              <a:rPr lang="en-US" sz="1600"/>
              <a:t>There are time boundaries in elections when issues can be addressed.</a:t>
            </a:r>
          </a:p>
          <a:p>
            <a:r>
              <a:rPr lang="en-US"/>
              <a:t>Elections rarely allow a "</a:t>
            </a:r>
            <a:r>
              <a:rPr lang="en-US" sz="1600"/>
              <a:t>do-over."</a:t>
            </a:r>
          </a:p>
          <a:p>
            <a:endParaRPr lang="en-US"/>
          </a:p>
        </p:txBody>
      </p:sp>
    </p:spTree>
    <p:extLst>
      <p:ext uri="{BB962C8B-B14F-4D97-AF65-F5344CB8AC3E}">
        <p14:creationId xmlns:p14="http://schemas.microsoft.com/office/powerpoint/2010/main" val="3475921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Convenience in voting</a:t>
            </a:r>
          </a:p>
        </p:txBody>
      </p:sp>
      <p:pic>
        <p:nvPicPr>
          <p:cNvPr id="4" name="Content Placeholder 3" descr="A visual arrangement of the words from the convenience discussion. The most prominent words are: voting, ballot, polling place, ID, available, mobile, option, online, privacy, different, home"/>
          <p:cNvPicPr>
            <a:picLocks noGrp="1" noChangeAspect="1"/>
          </p:cNvPicPr>
          <p:nvPr>
            <p:ph idx="1"/>
          </p:nvPr>
        </p:nvPicPr>
        <p:blipFill>
          <a:blip r:embed="rId2" cstate="print">
            <a:extLst>
              <a:ext uri="{28A0092B-C50C-407E-A947-70E740481C1C}">
                <a14:useLocalDpi xmlns:a14="http://schemas.microsoft.com/office/drawing/2010/main"/>
              </a:ext>
            </a:extLst>
          </a:blip>
          <a:srcRect l="-439" r="-439"/>
          <a:stretch>
            <a:fillRect/>
          </a:stretch>
        </p:blipFill>
        <p:spPr/>
      </p:pic>
    </p:spTree>
    <p:extLst>
      <p:ext uri="{BB962C8B-B14F-4D97-AF65-F5344CB8AC3E}">
        <p14:creationId xmlns:p14="http://schemas.microsoft.com/office/powerpoint/2010/main" val="37874481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Priority topic: Convenience in voting</a:t>
            </a:r>
          </a:p>
        </p:txBody>
      </p:sp>
      <p:sp>
        <p:nvSpPr>
          <p:cNvPr id="4" name="Content Placeholder 3"/>
          <p:cNvSpPr>
            <a:spLocks noGrp="1"/>
          </p:cNvSpPr>
          <p:nvPr>
            <p:ph idx="1"/>
          </p:nvPr>
        </p:nvSpPr>
        <p:spPr/>
        <p:txBody>
          <a:bodyPr/>
          <a:lstStyle/>
          <a:p>
            <a:pPr marL="0" indent="0">
              <a:buNone/>
            </a:pPr>
            <a:r>
              <a:rPr lang="en-US"/>
              <a:t>The discussion of convenience in voting and the ability to "vote anywhere" covered a wide range of issues, and what "convenience" means in this context. </a:t>
            </a:r>
          </a:p>
          <a:p>
            <a:pPr marL="0" indent="0">
              <a:buNone/>
            </a:pPr>
            <a:endParaRPr lang="en-US"/>
          </a:p>
          <a:p>
            <a:pPr marL="0" indent="0">
              <a:buNone/>
            </a:pPr>
            <a:r>
              <a:rPr lang="en-US"/>
              <a:t>One answer was to allow more personal choice, including:</a:t>
            </a:r>
          </a:p>
          <a:p>
            <a:pPr marL="0" indent="0">
              <a:buNone/>
            </a:pPr>
            <a:endParaRPr lang="en-US"/>
          </a:p>
          <a:p>
            <a:r>
              <a:rPr lang="en-US"/>
              <a:t>When to vote</a:t>
            </a:r>
          </a:p>
          <a:p>
            <a:r>
              <a:rPr lang="en-US"/>
              <a:t>Where to vote</a:t>
            </a:r>
          </a:p>
          <a:p>
            <a:r>
              <a:rPr lang="en-US"/>
              <a:t>What systems or assistance to use</a:t>
            </a:r>
          </a:p>
          <a:p>
            <a:pPr marL="0" indent="0">
              <a:buNone/>
            </a:pPr>
            <a:endParaRPr lang="en-US"/>
          </a:p>
          <a:p>
            <a:pPr marL="0" indent="0">
              <a:buNone/>
            </a:pPr>
            <a:endParaRPr lang="en-US"/>
          </a:p>
        </p:txBody>
      </p:sp>
    </p:spTree>
    <p:extLst>
      <p:ext uri="{BB962C8B-B14F-4D97-AF65-F5344CB8AC3E}">
        <p14:creationId xmlns:p14="http://schemas.microsoft.com/office/powerpoint/2010/main" val="41752741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6720"/>
            <a:ext cx="8229600" cy="608929"/>
          </a:xfrm>
        </p:spPr>
        <p:txBody>
          <a:bodyPr/>
          <a:lstStyle/>
          <a:p>
            <a:pPr marL="0" indent="0"/>
            <a:r>
              <a:rPr lang="en-US"/>
              <a:t>Voting should be the most convenient government service as voting is a right and not just a privilege.</a:t>
            </a:r>
          </a:p>
        </p:txBody>
      </p:sp>
      <p:sp>
        <p:nvSpPr>
          <p:cNvPr id="3" name="Content Placeholder 2"/>
          <p:cNvSpPr>
            <a:spLocks noGrp="1"/>
          </p:cNvSpPr>
          <p:nvPr>
            <p:ph idx="1"/>
          </p:nvPr>
        </p:nvSpPr>
        <p:spPr>
          <a:xfrm>
            <a:off x="457201" y="1215898"/>
            <a:ext cx="8229600" cy="4869301"/>
          </a:xfrm>
        </p:spPr>
        <p:txBody>
          <a:bodyPr/>
          <a:lstStyle/>
          <a:p>
            <a:pPr marL="0" indent="0">
              <a:buNone/>
            </a:pPr>
            <a:r>
              <a:rPr lang="en-US"/>
              <a:t>Voters with disabilities use "convenience voting" options more than the general population. These options include:</a:t>
            </a:r>
          </a:p>
          <a:p>
            <a:r>
              <a:rPr lang="en-US" sz="1600"/>
              <a:t>Early voting centers</a:t>
            </a:r>
          </a:p>
          <a:p>
            <a:r>
              <a:rPr lang="en-US" sz="1600"/>
              <a:t>Mobile early voting vans</a:t>
            </a:r>
          </a:p>
          <a:p>
            <a:r>
              <a:rPr lang="en-US" sz="1600"/>
              <a:t>Vote by mail and online ballot marking</a:t>
            </a:r>
          </a:p>
          <a:p>
            <a:endParaRPr lang="en-US"/>
          </a:p>
          <a:p>
            <a:pPr marL="0" indent="0">
              <a:buNone/>
            </a:pPr>
            <a:r>
              <a:rPr lang="en-US"/>
              <a:t>More convenient voting can expand and improve procedures and equipment already in use</a:t>
            </a:r>
          </a:p>
          <a:p>
            <a:r>
              <a:rPr lang="en-US" sz="1600"/>
              <a:t>Allow use of personal technology to mark ballots</a:t>
            </a:r>
          </a:p>
          <a:p>
            <a:r>
              <a:rPr lang="en-US" sz="1600"/>
              <a:t>Allow more flexibility in where and how to vote</a:t>
            </a:r>
          </a:p>
          <a:p>
            <a:r>
              <a:rPr lang="en-US" sz="1600"/>
              <a:t>Use online tools to mark and cast ballots</a:t>
            </a:r>
          </a:p>
          <a:p>
            <a:endParaRPr lang="en-US"/>
          </a:p>
        </p:txBody>
      </p:sp>
    </p:spTree>
    <p:extLst>
      <p:ext uri="{BB962C8B-B14F-4D97-AF65-F5344CB8AC3E}">
        <p14:creationId xmlns:p14="http://schemas.microsoft.com/office/powerpoint/2010/main" val="411758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Convenience in the Voter Journey</a:t>
            </a:r>
          </a:p>
        </p:txBody>
      </p:sp>
      <p:grpSp>
        <p:nvGrpSpPr>
          <p:cNvPr id="32" name="Group 31" descr="(divider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9" name="Rounded Rectangle 68"/>
          <p:cNvSpPr/>
          <p:nvPr/>
        </p:nvSpPr>
        <p:spPr>
          <a:xfrm>
            <a:off x="854853" y="1141909"/>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Expand and improve procedures and systems already in use</a:t>
            </a:r>
          </a:p>
        </p:txBody>
      </p:sp>
      <p:sp>
        <p:nvSpPr>
          <p:cNvPr id="86" name="TextBox 85"/>
          <p:cNvSpPr txBox="1"/>
          <p:nvPr/>
        </p:nvSpPr>
        <p:spPr>
          <a:xfrm>
            <a:off x="800233" y="1515611"/>
            <a:ext cx="1383473" cy="2010807"/>
          </a:xfrm>
          <a:prstGeom prst="rect">
            <a:avLst/>
          </a:prstGeom>
          <a:noFill/>
        </p:spPr>
        <p:txBody>
          <a:bodyPr wrap="square" rtlCol="0">
            <a:spAutoFit/>
          </a:bodyPr>
          <a:lstStyle/>
          <a:p>
            <a:pPr>
              <a:spcAft>
                <a:spcPts val="400"/>
              </a:spcAft>
            </a:pPr>
            <a:r>
              <a:rPr lang="en-US" sz="900">
                <a:solidFill>
                  <a:srgbClr val="4D565E"/>
                </a:solidFill>
              </a:rPr>
              <a:t>Improve voters' access to resources and information:</a:t>
            </a:r>
          </a:p>
          <a:p>
            <a:pPr marL="171450" indent="-171450">
              <a:spcAft>
                <a:spcPts val="400"/>
              </a:spcAft>
              <a:buFont typeface="Arial"/>
              <a:buChar char="•"/>
            </a:pPr>
            <a:r>
              <a:rPr lang="en-US" sz="900">
                <a:solidFill>
                  <a:srgbClr val="4D565E"/>
                </a:solidFill>
              </a:rPr>
              <a:t>Hours, dates, locations</a:t>
            </a:r>
          </a:p>
          <a:p>
            <a:pPr marL="171450" indent="-171450">
              <a:spcAft>
                <a:spcPts val="400"/>
              </a:spcAft>
              <a:buFont typeface="Arial"/>
              <a:buChar char="•"/>
            </a:pPr>
            <a:r>
              <a:rPr lang="en-US" sz="900">
                <a:solidFill>
                  <a:srgbClr val="4D565E"/>
                </a:solidFill>
              </a:rPr>
              <a:t>Information about candidates and measures</a:t>
            </a:r>
          </a:p>
          <a:p>
            <a:pPr marL="171450" indent="-171450">
              <a:spcAft>
                <a:spcPts val="400"/>
              </a:spcAft>
              <a:buFont typeface="Arial"/>
              <a:buChar char="•"/>
            </a:pPr>
            <a:r>
              <a:rPr lang="en-US" sz="900">
                <a:solidFill>
                  <a:srgbClr val="4D565E"/>
                </a:solidFill>
              </a:rPr>
              <a:t>Finding the closest polling place.</a:t>
            </a: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88" name="TextBox 87"/>
          <p:cNvSpPr txBox="1"/>
          <p:nvPr/>
        </p:nvSpPr>
        <p:spPr>
          <a:xfrm>
            <a:off x="2181375" y="1511714"/>
            <a:ext cx="1316791" cy="784830"/>
          </a:xfrm>
          <a:prstGeom prst="rect">
            <a:avLst/>
          </a:prstGeom>
          <a:noFill/>
        </p:spPr>
        <p:txBody>
          <a:bodyPr wrap="square" rtlCol="0">
            <a:spAutoFit/>
          </a:bodyPr>
          <a:lstStyle/>
          <a:p>
            <a:pPr>
              <a:spcAft>
                <a:spcPts val="400"/>
              </a:spcAft>
            </a:pPr>
            <a:r>
              <a:rPr lang="en-US" sz="900">
                <a:solidFill>
                  <a:srgbClr val="4D565E"/>
                </a:solidFill>
              </a:rPr>
              <a:t>Allow for multiple ways to vote (remote and in-person) to accommodate personal preferences and needs</a:t>
            </a:r>
          </a:p>
        </p:txBody>
      </p:sp>
      <p:sp>
        <p:nvSpPr>
          <p:cNvPr id="89" name="TextBox 88"/>
          <p:cNvSpPr txBox="1"/>
          <p:nvPr/>
        </p:nvSpPr>
        <p:spPr>
          <a:xfrm>
            <a:off x="3533061" y="1542921"/>
            <a:ext cx="1299816" cy="1682512"/>
          </a:xfrm>
          <a:prstGeom prst="rect">
            <a:avLst/>
          </a:prstGeom>
          <a:noFill/>
        </p:spPr>
        <p:txBody>
          <a:bodyPr wrap="square" rtlCol="0">
            <a:spAutoFit/>
          </a:bodyPr>
          <a:lstStyle/>
          <a:p>
            <a:pPr>
              <a:spcAft>
                <a:spcPts val="400"/>
              </a:spcAft>
            </a:pPr>
            <a:r>
              <a:rPr lang="en-US" sz="900">
                <a:solidFill>
                  <a:srgbClr val="4D565E"/>
                </a:solidFill>
              </a:rPr>
              <a:t>Allow voting at any polling place (near work, near hoem, etc)</a:t>
            </a:r>
          </a:p>
          <a:p>
            <a:pPr>
              <a:spcAft>
                <a:spcPts val="400"/>
              </a:spcAft>
            </a:pPr>
            <a:r>
              <a:rPr lang="en-US" sz="900">
                <a:solidFill>
                  <a:srgbClr val="4D565E"/>
                </a:solidFill>
              </a:rPr>
              <a:t>Bring the polling place to those who can't get there</a:t>
            </a:r>
          </a:p>
          <a:p>
            <a:pPr marL="171450" indent="-171450">
              <a:spcAft>
                <a:spcPts val="400"/>
              </a:spcAft>
              <a:buFont typeface="Arial"/>
              <a:buChar char="•"/>
            </a:pPr>
            <a:r>
              <a:rPr lang="en-US" sz="900">
                <a:solidFill>
                  <a:srgbClr val="4D565E"/>
                </a:solidFill>
              </a:rPr>
              <a:t>Long term care facilities</a:t>
            </a:r>
          </a:p>
          <a:p>
            <a:pPr marL="171450" indent="-171450">
              <a:spcAft>
                <a:spcPts val="400"/>
              </a:spcAft>
              <a:buFont typeface="Arial"/>
              <a:buChar char="•"/>
            </a:pPr>
            <a:r>
              <a:rPr lang="en-US" sz="900">
                <a:solidFill>
                  <a:srgbClr val="4D565E"/>
                </a:solidFill>
              </a:rPr>
              <a:t>Shut-ins</a:t>
            </a:r>
          </a:p>
          <a:p>
            <a:pPr marL="171450" indent="-171450">
              <a:spcAft>
                <a:spcPts val="400"/>
              </a:spcAft>
              <a:buFont typeface="Arial"/>
              <a:buChar char="•"/>
            </a:pPr>
            <a:r>
              <a:rPr lang="en-US" sz="900">
                <a:solidFill>
                  <a:srgbClr val="4D565E"/>
                </a:solidFill>
              </a:rPr>
              <a:t>Disasters</a:t>
            </a:r>
          </a:p>
        </p:txBody>
      </p:sp>
      <p:sp>
        <p:nvSpPr>
          <p:cNvPr id="102" name="TextBox 101"/>
          <p:cNvSpPr txBox="1"/>
          <p:nvPr/>
        </p:nvSpPr>
        <p:spPr>
          <a:xfrm>
            <a:off x="4881639" y="1542921"/>
            <a:ext cx="1299816" cy="1631216"/>
          </a:xfrm>
          <a:prstGeom prst="rect">
            <a:avLst/>
          </a:prstGeom>
          <a:noFill/>
        </p:spPr>
        <p:txBody>
          <a:bodyPr wrap="square" rtlCol="0">
            <a:spAutoFit/>
          </a:bodyPr>
          <a:lstStyle/>
          <a:p>
            <a:pPr>
              <a:spcAft>
                <a:spcPts val="400"/>
              </a:spcAft>
            </a:pPr>
            <a:r>
              <a:rPr lang="en-US" sz="900">
                <a:solidFill>
                  <a:srgbClr val="4D565E"/>
                </a:solidFill>
              </a:rPr>
              <a:t>Have voting systems support all types of personal assistive technology.</a:t>
            </a:r>
          </a:p>
          <a:p>
            <a:pPr>
              <a:spcAft>
                <a:spcPts val="400"/>
              </a:spcAft>
            </a:pPr>
            <a:r>
              <a:rPr lang="en-US" sz="900">
                <a:solidFill>
                  <a:srgbClr val="4D565E"/>
                </a:solidFill>
              </a:rPr>
              <a:t>Allow voters to use their own systems at the polling place</a:t>
            </a:r>
          </a:p>
          <a:p>
            <a:pPr>
              <a:spcAft>
                <a:spcPts val="400"/>
              </a:spcAft>
            </a:pPr>
            <a:r>
              <a:rPr lang="en-US" sz="900">
                <a:solidFill>
                  <a:srgbClr val="4D565E"/>
                </a:solidFill>
              </a:rPr>
              <a:t>Allow voters to mark their ballot online</a:t>
            </a:r>
          </a:p>
          <a:p>
            <a:pPr>
              <a:spcAft>
                <a:spcPts val="400"/>
              </a:spcAft>
            </a:pPr>
            <a:endParaRPr lang="en-US" sz="900">
              <a:solidFill>
                <a:srgbClr val="4D565E"/>
              </a:solidFill>
            </a:endParaRPr>
          </a:p>
        </p:txBody>
      </p:sp>
      <p:sp>
        <p:nvSpPr>
          <p:cNvPr id="103" name="TextBox 102"/>
          <p:cNvSpPr txBox="1"/>
          <p:nvPr/>
        </p:nvSpPr>
        <p:spPr>
          <a:xfrm>
            <a:off x="6239944" y="1542921"/>
            <a:ext cx="1299816" cy="1302921"/>
          </a:xfrm>
          <a:prstGeom prst="rect">
            <a:avLst/>
          </a:prstGeom>
          <a:noFill/>
        </p:spPr>
        <p:txBody>
          <a:bodyPr wrap="square" rtlCol="0">
            <a:spAutoFit/>
          </a:bodyPr>
          <a:lstStyle/>
          <a:p>
            <a:pPr>
              <a:spcAft>
                <a:spcPts val="400"/>
              </a:spcAft>
            </a:pPr>
            <a:r>
              <a:rPr lang="en-US" sz="900">
                <a:solidFill>
                  <a:srgbClr val="4D565E"/>
                </a:solidFill>
              </a:rPr>
              <a:t>Improve convenience through technolgy</a:t>
            </a:r>
          </a:p>
          <a:p>
            <a:pPr marL="171450" indent="-171450">
              <a:spcAft>
                <a:spcPts val="400"/>
              </a:spcAft>
              <a:buFont typeface="Arial"/>
              <a:buChar char="•"/>
            </a:pPr>
            <a:r>
              <a:rPr lang="en-US" sz="900">
                <a:solidFill>
                  <a:srgbClr val="4D565E"/>
                </a:solidFill>
              </a:rPr>
              <a:t>Scan a QR code or other token on a pre-marked ballot</a:t>
            </a:r>
          </a:p>
          <a:p>
            <a:pPr marL="171450" indent="-171450">
              <a:spcAft>
                <a:spcPts val="400"/>
              </a:spcAft>
              <a:buFont typeface="Arial"/>
              <a:buChar char="•"/>
            </a:pPr>
            <a:r>
              <a:rPr lang="en-US" sz="900">
                <a:solidFill>
                  <a:srgbClr val="4D565E"/>
                </a:solidFill>
              </a:rPr>
              <a:t>Upload a picture of a marked ballot from a smart phone</a:t>
            </a:r>
          </a:p>
        </p:txBody>
      </p:sp>
      <p:sp>
        <p:nvSpPr>
          <p:cNvPr id="133" name="Rounded Rectangle 132"/>
          <p:cNvSpPr/>
          <p:nvPr/>
        </p:nvSpPr>
        <p:spPr>
          <a:xfrm>
            <a:off x="834973" y="3526418"/>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Blue Sky Ideas</a:t>
            </a:r>
          </a:p>
        </p:txBody>
      </p:sp>
      <p:sp>
        <p:nvSpPr>
          <p:cNvPr id="136" name="TextBox 135"/>
          <p:cNvSpPr txBox="1"/>
          <p:nvPr/>
        </p:nvSpPr>
        <p:spPr>
          <a:xfrm>
            <a:off x="3514041" y="3880513"/>
            <a:ext cx="1291527" cy="974626"/>
          </a:xfrm>
          <a:prstGeom prst="rect">
            <a:avLst/>
          </a:prstGeom>
          <a:noFill/>
        </p:spPr>
        <p:txBody>
          <a:bodyPr wrap="square" rtlCol="0">
            <a:spAutoFit/>
          </a:bodyPr>
          <a:lstStyle/>
          <a:p>
            <a:pPr>
              <a:spcAft>
                <a:spcPts val="400"/>
              </a:spcAft>
            </a:pPr>
            <a:r>
              <a:rPr lang="en-US" sz="900">
                <a:solidFill>
                  <a:srgbClr val="4D565E"/>
                </a:solidFill>
              </a:rPr>
              <a:t>"Uber Vote" – a car service that could bring you to the polling place</a:t>
            </a:r>
          </a:p>
          <a:p>
            <a:pPr>
              <a:spcAft>
                <a:spcPts val="400"/>
              </a:spcAft>
            </a:pPr>
            <a:r>
              <a:rPr lang="en-US" sz="900">
                <a:solidFill>
                  <a:srgbClr val="4D565E"/>
                </a:solidFill>
              </a:rPr>
              <a:t>This service could also extend curb-side voting to longer distances.</a:t>
            </a:r>
          </a:p>
        </p:txBody>
      </p:sp>
      <p:sp>
        <p:nvSpPr>
          <p:cNvPr id="138" name="TextBox 137"/>
          <p:cNvSpPr txBox="1"/>
          <p:nvPr/>
        </p:nvSpPr>
        <p:spPr>
          <a:xfrm>
            <a:off x="4862619" y="3893858"/>
            <a:ext cx="2677141" cy="1405513"/>
          </a:xfrm>
          <a:prstGeom prst="rect">
            <a:avLst/>
          </a:prstGeom>
          <a:noFill/>
        </p:spPr>
        <p:txBody>
          <a:bodyPr wrap="square" rtlCol="0">
            <a:spAutoFit/>
          </a:bodyPr>
          <a:lstStyle/>
          <a:p>
            <a:pPr>
              <a:spcAft>
                <a:spcPts val="400"/>
              </a:spcAft>
            </a:pPr>
            <a:r>
              <a:rPr lang="en-US" sz="900">
                <a:solidFill>
                  <a:srgbClr val="4D565E"/>
                </a:solidFill>
              </a:rPr>
              <a:t>Voter Support Lines to help if those who have difficulty marking/casting a ballot online.</a:t>
            </a:r>
          </a:p>
          <a:p>
            <a:pPr>
              <a:spcAft>
                <a:spcPts val="400"/>
              </a:spcAft>
            </a:pPr>
            <a:endParaRPr lang="en-US" sz="900">
              <a:solidFill>
                <a:srgbClr val="4D565E"/>
              </a:solidFill>
            </a:endParaRPr>
          </a:p>
          <a:p>
            <a:pPr>
              <a:spcAft>
                <a:spcPts val="400"/>
              </a:spcAft>
            </a:pPr>
            <a:r>
              <a:rPr lang="en-US" sz="900">
                <a:solidFill>
                  <a:srgbClr val="4D565E"/>
                </a:solidFill>
              </a:rPr>
              <a:t>Vote by Phone to allow voters to vote anywhere at any time.</a:t>
            </a:r>
          </a:p>
          <a:p>
            <a:pPr>
              <a:spcAft>
                <a:spcPts val="400"/>
              </a:spcAft>
            </a:pPr>
            <a:endParaRPr lang="en-US" sz="900">
              <a:solidFill>
                <a:srgbClr val="4D565E"/>
              </a:solidFill>
            </a:endParaRPr>
          </a:p>
          <a:p>
            <a:pPr>
              <a:spcAft>
                <a:spcPts val="400"/>
              </a:spcAft>
            </a:pPr>
            <a:r>
              <a:rPr lang="en-US" sz="900">
                <a:solidFill>
                  <a:srgbClr val="4D565E"/>
                </a:solidFill>
              </a:rPr>
              <a:t>Vote via SMS – support voters who don't have smartphones.</a:t>
            </a:r>
          </a:p>
        </p:txBody>
      </p:sp>
      <p:sp>
        <p:nvSpPr>
          <p:cNvPr id="53" name="TextBox 52"/>
          <p:cNvSpPr txBox="1"/>
          <p:nvPr/>
        </p:nvSpPr>
        <p:spPr>
          <a:xfrm>
            <a:off x="3514041" y="5016041"/>
            <a:ext cx="1291527" cy="230832"/>
          </a:xfrm>
          <a:prstGeom prst="rect">
            <a:avLst/>
          </a:prstGeom>
          <a:noFill/>
        </p:spPr>
        <p:txBody>
          <a:bodyPr wrap="square" rtlCol="0">
            <a:spAutoFit/>
          </a:bodyPr>
          <a:lstStyle/>
          <a:p>
            <a:pPr>
              <a:spcAft>
                <a:spcPts val="400"/>
              </a:spcAft>
            </a:pPr>
            <a:r>
              <a:rPr lang="en-US" sz="900">
                <a:solidFill>
                  <a:srgbClr val="4D565E"/>
                </a:solidFill>
              </a:rPr>
              <a:t>Polling place child care</a:t>
            </a:r>
          </a:p>
        </p:txBody>
      </p:sp>
      <p:sp>
        <p:nvSpPr>
          <p:cNvPr id="54" name="TextBox 53"/>
          <p:cNvSpPr txBox="1"/>
          <p:nvPr/>
        </p:nvSpPr>
        <p:spPr>
          <a:xfrm>
            <a:off x="823904" y="3907513"/>
            <a:ext cx="2661813" cy="369332"/>
          </a:xfrm>
          <a:prstGeom prst="rect">
            <a:avLst/>
          </a:prstGeom>
          <a:noFill/>
        </p:spPr>
        <p:txBody>
          <a:bodyPr wrap="square" rtlCol="0">
            <a:spAutoFit/>
          </a:bodyPr>
          <a:lstStyle/>
          <a:p>
            <a:pPr>
              <a:spcAft>
                <a:spcPts val="400"/>
              </a:spcAft>
            </a:pPr>
            <a:r>
              <a:rPr lang="en-US" sz="900">
                <a:solidFill>
                  <a:srgbClr val="4D565E"/>
                </a:solidFill>
              </a:rPr>
              <a:t>SMS-based voter information for basics like election dates, hours, polling place and early voting locations</a:t>
            </a:r>
          </a:p>
        </p:txBody>
      </p:sp>
      <p:sp>
        <p:nvSpPr>
          <p:cNvPr id="55" name="TextBox 54"/>
          <p:cNvSpPr txBox="1"/>
          <p:nvPr/>
        </p:nvSpPr>
        <p:spPr>
          <a:xfrm>
            <a:off x="839377" y="4485807"/>
            <a:ext cx="2593538" cy="507831"/>
          </a:xfrm>
          <a:prstGeom prst="rect">
            <a:avLst/>
          </a:prstGeom>
          <a:noFill/>
        </p:spPr>
        <p:txBody>
          <a:bodyPr wrap="square" rtlCol="0">
            <a:spAutoFit/>
          </a:bodyPr>
          <a:lstStyle/>
          <a:p>
            <a:pPr>
              <a:spcAft>
                <a:spcPts val="400"/>
              </a:spcAft>
            </a:pPr>
            <a:r>
              <a:rPr lang="en-US" sz="900">
                <a:solidFill>
                  <a:srgbClr val="4D565E"/>
                </a:solidFill>
              </a:rPr>
              <a:t>Interactive app that uses voice search (like Siri) to let voters ask for information about their ballot of how to vote </a:t>
            </a:r>
          </a:p>
        </p:txBody>
      </p:sp>
      <p:sp>
        <p:nvSpPr>
          <p:cNvPr id="56" name="TextBox 55"/>
          <p:cNvSpPr txBox="1"/>
          <p:nvPr/>
        </p:nvSpPr>
        <p:spPr>
          <a:xfrm>
            <a:off x="3526682" y="5297165"/>
            <a:ext cx="1291527" cy="507831"/>
          </a:xfrm>
          <a:prstGeom prst="rect">
            <a:avLst/>
          </a:prstGeom>
          <a:noFill/>
        </p:spPr>
        <p:txBody>
          <a:bodyPr wrap="square" rtlCol="0">
            <a:spAutoFit/>
          </a:bodyPr>
          <a:lstStyle/>
          <a:p>
            <a:pPr>
              <a:spcAft>
                <a:spcPts val="400"/>
              </a:spcAft>
            </a:pPr>
            <a:r>
              <a:rPr lang="en-US" sz="900">
                <a:solidFill>
                  <a:srgbClr val="4D565E"/>
                </a:solidFill>
              </a:rPr>
              <a:t>Biometics (eyescan, fingerprint) for voter identification</a:t>
            </a:r>
          </a:p>
        </p:txBody>
      </p:sp>
      <p:sp>
        <p:nvSpPr>
          <p:cNvPr id="57" name="TextBox 56"/>
          <p:cNvSpPr txBox="1"/>
          <p:nvPr/>
        </p:nvSpPr>
        <p:spPr>
          <a:xfrm>
            <a:off x="3568659" y="5789288"/>
            <a:ext cx="1291527" cy="507831"/>
          </a:xfrm>
          <a:prstGeom prst="rect">
            <a:avLst/>
          </a:prstGeom>
          <a:noFill/>
        </p:spPr>
        <p:txBody>
          <a:bodyPr wrap="square" rtlCol="0">
            <a:spAutoFit/>
          </a:bodyPr>
          <a:lstStyle/>
          <a:p>
            <a:pPr>
              <a:spcAft>
                <a:spcPts val="400"/>
              </a:spcAft>
            </a:pPr>
            <a:r>
              <a:rPr lang="en-US" sz="900">
                <a:solidFill>
                  <a:srgbClr val="4D565E"/>
                </a:solidFill>
              </a:rPr>
              <a:t>GPII or other ID that carries setup preferences</a:t>
            </a:r>
          </a:p>
        </p:txBody>
      </p:sp>
      <p:sp>
        <p:nvSpPr>
          <p:cNvPr id="58" name="TextBox 57"/>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59" name="TextBox 58"/>
          <p:cNvSpPr txBox="1"/>
          <p:nvPr/>
        </p:nvSpPr>
        <p:spPr>
          <a:xfrm>
            <a:off x="731490"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60" name="TextBox 59"/>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61" name="TextBox 60"/>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62" name="TextBox 61"/>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63" name="TextBox 62"/>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spTree>
    <p:extLst>
      <p:ext uri="{BB962C8B-B14F-4D97-AF65-F5344CB8AC3E}">
        <p14:creationId xmlns:p14="http://schemas.microsoft.com/office/powerpoint/2010/main" val="20443338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Tensions to resolve in increased convenience</a:t>
            </a:r>
          </a:p>
        </p:txBody>
      </p:sp>
      <p:sp>
        <p:nvSpPr>
          <p:cNvPr id="4" name="Content Placeholder 3"/>
          <p:cNvSpPr>
            <a:spLocks noGrp="1"/>
          </p:cNvSpPr>
          <p:nvPr>
            <p:ph idx="1"/>
          </p:nvPr>
        </p:nvSpPr>
        <p:spPr/>
        <p:txBody>
          <a:bodyPr/>
          <a:lstStyle/>
          <a:p>
            <a:pPr marL="0" indent="0">
              <a:buNone/>
            </a:pPr>
            <a:r>
              <a:rPr lang="en-US" b="1"/>
              <a:t>How do we increase convenience without sacrificing the voter's privacy or security?</a:t>
            </a:r>
          </a:p>
          <a:p>
            <a:r>
              <a:rPr lang="en-US" sz="1600"/>
              <a:t>Remote voting may not be private, or may be coerced.</a:t>
            </a:r>
          </a:p>
          <a:p>
            <a:r>
              <a:rPr lang="en-US" sz="1600"/>
              <a:t>Serious security concerns for casting a ballot online. </a:t>
            </a:r>
          </a:p>
          <a:p>
            <a:endParaRPr lang="en-US"/>
          </a:p>
          <a:p>
            <a:pPr marL="0" indent="0">
              <a:buNone/>
            </a:pPr>
            <a:r>
              <a:rPr lang="en-US" b="1"/>
              <a:t>How do we ensure that voters are provided with the resources and support they need to vote from anywhere?</a:t>
            </a:r>
          </a:p>
          <a:p>
            <a:r>
              <a:rPr lang="en-US" sz="1600"/>
              <a:t>Do we need a better organization of voter outreach and support?</a:t>
            </a:r>
          </a:p>
          <a:p>
            <a:r>
              <a:rPr lang="en-US" sz="1600"/>
              <a:t>Especially support for using assistive technology</a:t>
            </a:r>
          </a:p>
          <a:p>
            <a:endParaRPr lang="en-US"/>
          </a:p>
          <a:p>
            <a:pPr marL="0" indent="0">
              <a:buNone/>
            </a:pPr>
            <a:r>
              <a:rPr lang="en-US" b="1"/>
              <a:t>Is there a conflict between personalization and equality of experience for all?</a:t>
            </a:r>
          </a:p>
          <a:p>
            <a:r>
              <a:rPr lang="en-US" sz="1600"/>
              <a:t>Do all voters have equal access to choice and personalization?</a:t>
            </a:r>
          </a:p>
          <a:p>
            <a:r>
              <a:rPr lang="en-US" sz="1600"/>
              <a:t>What is the impact of the digital divide in what kinds of personal technology (like mobile devices) people own?</a:t>
            </a:r>
          </a:p>
          <a:p>
            <a:r>
              <a:rPr lang="en-US"/>
              <a:t>How to we address differences in assistive technology</a:t>
            </a:r>
            <a:r>
              <a:rPr lang="en-US" sz="1600"/>
              <a:t>?</a:t>
            </a:r>
          </a:p>
          <a:p>
            <a:endParaRPr lang="en-US"/>
          </a:p>
        </p:txBody>
      </p:sp>
    </p:spTree>
    <p:extLst>
      <p:ext uri="{BB962C8B-B14F-4D97-AF65-F5344CB8AC3E}">
        <p14:creationId xmlns:p14="http://schemas.microsoft.com/office/powerpoint/2010/main" val="4231032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Accessibility and Universal Usability</a:t>
            </a:r>
          </a:p>
        </p:txBody>
      </p:sp>
      <p:pic>
        <p:nvPicPr>
          <p:cNvPr id="4" name="Content Placeholder 3" descr="A visual display of the words saved from the universal usability table discussion. The most prominent words are: options, preferences, information, ballot, QR code, device, experience, accessibility"/>
          <p:cNvPicPr>
            <a:picLocks noGrp="1" noChangeAspect="1"/>
          </p:cNvPicPr>
          <p:nvPr>
            <p:ph idx="1"/>
          </p:nvPr>
        </p:nvPicPr>
        <p:blipFill>
          <a:blip r:embed="rId2" cstate="print">
            <a:extLst>
              <a:ext uri="{28A0092B-C50C-407E-A947-70E740481C1C}">
                <a14:useLocalDpi xmlns:a14="http://schemas.microsoft.com/office/drawing/2010/main"/>
              </a:ext>
            </a:extLst>
          </a:blip>
          <a:srcRect t="-5179" b="-5179"/>
          <a:stretch>
            <a:fillRect/>
          </a:stretch>
        </p:blipFill>
        <p:spPr/>
      </p:pic>
    </p:spTree>
    <p:extLst>
      <p:ext uri="{BB962C8B-B14F-4D97-AF65-F5344CB8AC3E}">
        <p14:creationId xmlns:p14="http://schemas.microsoft.com/office/powerpoint/2010/main" val="528383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Workshop participants</a:t>
            </a:r>
          </a:p>
        </p:txBody>
      </p:sp>
      <p:sp>
        <p:nvSpPr>
          <p:cNvPr id="4" name="Content Placeholder 3" descr="List of particpants"/>
          <p:cNvSpPr>
            <a:spLocks noGrp="1"/>
          </p:cNvSpPr>
          <p:nvPr>
            <p:ph sz="half" idx="1"/>
          </p:nvPr>
        </p:nvSpPr>
        <p:spPr>
          <a:xfrm>
            <a:off x="457199" y="911179"/>
            <a:ext cx="4581645" cy="5214985"/>
          </a:xfrm>
        </p:spPr>
        <p:txBody>
          <a:bodyPr>
            <a:noAutofit/>
          </a:bodyPr>
          <a:lstStyle/>
          <a:p>
            <a:r>
              <a:rPr lang="en-US" sz="1400" dirty="0"/>
              <a:t>Andrew </a:t>
            </a:r>
            <a:r>
              <a:rPr lang="en-US" sz="1400" dirty="0" err="1"/>
              <a:t>Baranak</a:t>
            </a:r>
            <a:r>
              <a:rPr lang="en-US" sz="1400" dirty="0"/>
              <a:t>, GTRI </a:t>
            </a:r>
          </a:p>
          <a:p>
            <a:r>
              <a:rPr lang="en-US" sz="1400" dirty="0"/>
              <a:t>David </a:t>
            </a:r>
            <a:r>
              <a:rPr lang="en-US" sz="1400" dirty="0" err="1"/>
              <a:t>Bjerke</a:t>
            </a:r>
            <a:r>
              <a:rPr lang="en-US" sz="1400" dirty="0"/>
              <a:t>, Falls Church, VA</a:t>
            </a:r>
          </a:p>
          <a:p>
            <a:r>
              <a:rPr lang="en-US" sz="1400" dirty="0"/>
              <a:t>Stephen </a:t>
            </a:r>
            <a:r>
              <a:rPr lang="en-US" sz="1400" dirty="0" err="1"/>
              <a:t>Blosser</a:t>
            </a:r>
            <a:r>
              <a:rPr lang="en-US" sz="1400" dirty="0"/>
              <a:t>, MSU RCPD</a:t>
            </a:r>
          </a:p>
          <a:p>
            <a:r>
              <a:rPr lang="en-US" sz="1400" dirty="0"/>
              <a:t>Steven Booth, NFB</a:t>
            </a:r>
          </a:p>
          <a:p>
            <a:r>
              <a:rPr lang="en-US" sz="1400" dirty="0"/>
              <a:t>Mike Byrne Rice University </a:t>
            </a:r>
          </a:p>
          <a:p>
            <a:r>
              <a:rPr lang="en-US" sz="1400" dirty="0"/>
              <a:t>McDermott Coutts, </a:t>
            </a:r>
            <a:r>
              <a:rPr lang="en-US" sz="1400" dirty="0" err="1"/>
              <a:t>Unisyn</a:t>
            </a:r>
            <a:r>
              <a:rPr lang="en-US" sz="1400" dirty="0"/>
              <a:t> Voting Solutions </a:t>
            </a:r>
          </a:p>
          <a:p>
            <a:r>
              <a:rPr lang="en-US" sz="1400" dirty="0"/>
              <a:t>Jim Dickson Nat'l Council on Ind. Living </a:t>
            </a:r>
          </a:p>
          <a:p>
            <a:r>
              <a:rPr lang="en-US" sz="1400" dirty="0"/>
              <a:t>Jeremy Epstein, NSF</a:t>
            </a:r>
          </a:p>
          <a:p>
            <a:r>
              <a:rPr lang="en-US" sz="1400" dirty="0"/>
              <a:t>Josh Franklin, NIST</a:t>
            </a:r>
          </a:p>
          <a:p>
            <a:r>
              <a:rPr lang="en-US" sz="1400" dirty="0"/>
              <a:t>Bob Giles NJ Division of Elections </a:t>
            </a:r>
          </a:p>
          <a:p>
            <a:r>
              <a:rPr lang="en-US" sz="1400" dirty="0"/>
              <a:t>Thomas Hicks, House Admin. Committee</a:t>
            </a:r>
          </a:p>
          <a:p>
            <a:r>
              <a:rPr lang="en-US" sz="1400" dirty="0"/>
              <a:t>Merle King, Kennesaw Center for Election Systems</a:t>
            </a:r>
          </a:p>
          <a:p>
            <a:r>
              <a:rPr lang="en-US" sz="1400" dirty="0"/>
              <a:t>Ben Long, NIST</a:t>
            </a:r>
          </a:p>
          <a:p>
            <a:r>
              <a:rPr lang="en-US" sz="1400" dirty="0"/>
              <a:t>Christy McCormick U.S. DOJ</a:t>
            </a:r>
          </a:p>
          <a:p>
            <a:r>
              <a:rPr lang="en-US" sz="1400" dirty="0" err="1"/>
              <a:t>Alysoun</a:t>
            </a:r>
            <a:r>
              <a:rPr lang="en-US" sz="1400" dirty="0"/>
              <a:t> McLaughlin, Montgomery County, MD </a:t>
            </a:r>
          </a:p>
          <a:p>
            <a:r>
              <a:rPr lang="en-US" sz="1400" dirty="0"/>
              <a:t>Whitney May, </a:t>
            </a:r>
            <a:r>
              <a:rPr lang="en-US" sz="1400" dirty="0" err="1"/>
              <a:t>ELECTricity</a:t>
            </a:r>
            <a:endParaRPr lang="en-US" sz="1400" dirty="0"/>
          </a:p>
          <a:p>
            <a:r>
              <a:rPr lang="en-US" sz="1400" dirty="0"/>
              <a:t>Tammy Patrick, Bipartisan Policy Committee</a:t>
            </a:r>
          </a:p>
          <a:p>
            <a:r>
              <a:rPr lang="en-US" sz="1400" dirty="0"/>
              <a:t>Sarah </a:t>
            </a:r>
            <a:r>
              <a:rPr lang="en-US" sz="1400" dirty="0" err="1"/>
              <a:t>Swierenga</a:t>
            </a:r>
            <a:r>
              <a:rPr lang="en-US" sz="1400" dirty="0"/>
              <a:t> MSU UARC</a:t>
            </a:r>
          </a:p>
        </p:txBody>
      </p:sp>
      <p:sp>
        <p:nvSpPr>
          <p:cNvPr id="5" name="Content Placeholder 4" descr="Participants continued"/>
          <p:cNvSpPr>
            <a:spLocks noGrp="1"/>
          </p:cNvSpPr>
          <p:nvPr>
            <p:ph sz="half" idx="2"/>
          </p:nvPr>
        </p:nvSpPr>
        <p:spPr>
          <a:xfrm>
            <a:off x="5434850" y="911179"/>
            <a:ext cx="3251949" cy="5214985"/>
          </a:xfrm>
        </p:spPr>
        <p:txBody>
          <a:bodyPr>
            <a:normAutofit/>
          </a:bodyPr>
          <a:lstStyle/>
          <a:p>
            <a:r>
              <a:rPr lang="en-US" sz="1400" dirty="0"/>
              <a:t>EAC</a:t>
            </a:r>
          </a:p>
          <a:p>
            <a:pPr lvl="1"/>
            <a:r>
              <a:rPr lang="en-US" sz="1400" dirty="0"/>
              <a:t>Megan Dillon</a:t>
            </a:r>
          </a:p>
          <a:p>
            <a:pPr lvl="1"/>
            <a:r>
              <a:rPr lang="en-US" sz="1400" dirty="0"/>
              <a:t>Monica Evans</a:t>
            </a:r>
          </a:p>
          <a:p>
            <a:pPr lvl="1"/>
            <a:r>
              <a:rPr lang="en-US" sz="1400" dirty="0"/>
              <a:t>Brian Hancock</a:t>
            </a:r>
          </a:p>
          <a:p>
            <a:pPr lvl="1"/>
            <a:r>
              <a:rPr lang="en-US" sz="1400" dirty="0"/>
              <a:t>Patrick Leahy</a:t>
            </a:r>
          </a:p>
          <a:p>
            <a:pPr lvl="1"/>
            <a:r>
              <a:rPr lang="en-US" sz="1400" dirty="0"/>
              <a:t>Alice Miller</a:t>
            </a:r>
          </a:p>
          <a:p>
            <a:pPr lvl="1"/>
            <a:r>
              <a:rPr lang="en-US" sz="1400" dirty="0"/>
              <a:t>Jessica Myers</a:t>
            </a:r>
          </a:p>
          <a:p>
            <a:pPr lvl="1"/>
            <a:r>
              <a:rPr lang="en-US" sz="1400" dirty="0"/>
              <a:t>Robin Sargent</a:t>
            </a:r>
          </a:p>
          <a:p>
            <a:pPr lvl="1"/>
            <a:r>
              <a:rPr lang="en-US" sz="1400" dirty="0"/>
              <a:t>Brian Whitener</a:t>
            </a:r>
          </a:p>
          <a:p>
            <a:pPr lvl="1"/>
            <a:endParaRPr lang="en-US" sz="1400" dirty="0"/>
          </a:p>
          <a:p>
            <a:r>
              <a:rPr lang="en-US" sz="1400" dirty="0"/>
              <a:t>University of Baltimore GAs</a:t>
            </a:r>
          </a:p>
          <a:p>
            <a:pPr lvl="1"/>
            <a:r>
              <a:rPr lang="en-US" sz="1400" dirty="0"/>
              <a:t>Jaime Lee</a:t>
            </a:r>
          </a:p>
          <a:p>
            <a:pPr lvl="1"/>
            <a:r>
              <a:rPr lang="en-US" sz="1400" dirty="0"/>
              <a:t>Kathryn Locke</a:t>
            </a:r>
          </a:p>
          <a:p>
            <a:pPr lvl="1"/>
            <a:r>
              <a:rPr lang="en-US" sz="1400" dirty="0"/>
              <a:t>Emily Rhodes</a:t>
            </a:r>
          </a:p>
          <a:p>
            <a:pPr lvl="1"/>
            <a:r>
              <a:rPr lang="en-US" sz="1400" dirty="0"/>
              <a:t>Caitlin </a:t>
            </a:r>
            <a:r>
              <a:rPr lang="en-US" sz="1400" dirty="0" err="1"/>
              <a:t>Rinn</a:t>
            </a:r>
            <a:endParaRPr lang="en-US" sz="1400" dirty="0"/>
          </a:p>
          <a:p>
            <a:pPr lvl="1"/>
            <a:r>
              <a:rPr lang="en-US" sz="1400" dirty="0"/>
              <a:t>Joel Stevenson</a:t>
            </a:r>
          </a:p>
          <a:p>
            <a:pPr lvl="1"/>
            <a:endParaRPr lang="en-US" sz="1200" dirty="0"/>
          </a:p>
        </p:txBody>
      </p:sp>
    </p:spTree>
    <p:extLst>
      <p:ext uri="{BB962C8B-B14F-4D97-AF65-F5344CB8AC3E}">
        <p14:creationId xmlns:p14="http://schemas.microsoft.com/office/powerpoint/2010/main" val="21220447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Priority topic: Accessibility and Universal Usability</a:t>
            </a:r>
          </a:p>
        </p:txBody>
      </p:sp>
      <p:sp>
        <p:nvSpPr>
          <p:cNvPr id="4" name="Content Placeholder 3"/>
          <p:cNvSpPr>
            <a:spLocks noGrp="1"/>
          </p:cNvSpPr>
          <p:nvPr>
            <p:ph idx="1"/>
          </p:nvPr>
        </p:nvSpPr>
        <p:spPr/>
        <p:txBody>
          <a:bodyPr/>
          <a:lstStyle/>
          <a:p>
            <a:pPr marL="0" indent="0">
              <a:buNone/>
            </a:pPr>
            <a:r>
              <a:rPr lang="en-US"/>
              <a:t>This topic overlapped with the discussion of convenience in voting.</a:t>
            </a:r>
          </a:p>
          <a:p>
            <a:pPr marL="0" indent="0">
              <a:buNone/>
            </a:pPr>
            <a:endParaRPr lang="en-US"/>
          </a:p>
          <a:p>
            <a:r>
              <a:rPr lang="en-US"/>
              <a:t>How far can the goal of universal usability work when technology changes are inevitable?</a:t>
            </a:r>
          </a:p>
          <a:p>
            <a:r>
              <a:rPr lang="en-US"/>
              <a:t>How can personalization support voters in creating a more usable and accessible voting experience?</a:t>
            </a:r>
          </a:p>
          <a:p>
            <a:r>
              <a:rPr lang="en-US"/>
              <a:t>How can we use systems and interfaces that voters have already tailored for their own use?</a:t>
            </a:r>
          </a:p>
        </p:txBody>
      </p:sp>
    </p:spTree>
    <p:extLst>
      <p:ext uri="{BB962C8B-B14F-4D97-AF65-F5344CB8AC3E}">
        <p14:creationId xmlns:p14="http://schemas.microsoft.com/office/powerpoint/2010/main" val="25354521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446720"/>
            <a:ext cx="8229600" cy="608929"/>
          </a:xfrm>
        </p:spPr>
        <p:txBody>
          <a:bodyPr/>
          <a:lstStyle/>
          <a:p>
            <a:pPr marL="0" indent="0"/>
            <a:r>
              <a:rPr lang="en-US"/>
              <a:t>Reaching universal design is a challenge when there are so many different voter needs.</a:t>
            </a:r>
          </a:p>
        </p:txBody>
      </p:sp>
      <p:sp>
        <p:nvSpPr>
          <p:cNvPr id="3" name="Content Placeholder 2"/>
          <p:cNvSpPr>
            <a:spLocks noGrp="1"/>
          </p:cNvSpPr>
          <p:nvPr>
            <p:ph idx="1"/>
          </p:nvPr>
        </p:nvSpPr>
        <p:spPr>
          <a:xfrm>
            <a:off x="457201" y="1215898"/>
            <a:ext cx="8229600" cy="4869301"/>
          </a:xfrm>
        </p:spPr>
        <p:txBody>
          <a:bodyPr/>
          <a:lstStyle/>
          <a:p>
            <a:pPr marL="0" indent="0">
              <a:buNone/>
            </a:pPr>
            <a:r>
              <a:rPr lang="en-US" b="1"/>
              <a:t>Allow more personalization for individual needs and preferences.</a:t>
            </a:r>
          </a:p>
          <a:p>
            <a:r>
              <a:rPr lang="en-US" sz="1600"/>
              <a:t>The digital divide is a real issue: some voters do not have smartphone</a:t>
            </a:r>
          </a:p>
          <a:p>
            <a:r>
              <a:rPr lang="en-US" sz="1600"/>
              <a:t>Access to information, resources – not just voting.</a:t>
            </a:r>
          </a:p>
          <a:p>
            <a:r>
              <a:rPr lang="en-US" sz="1600"/>
              <a:t>Mobile devices are already in use for notes to prepare for voting</a:t>
            </a:r>
          </a:p>
          <a:p>
            <a:endParaRPr lang="en-US"/>
          </a:p>
          <a:p>
            <a:pPr marL="0" indent="0">
              <a:buNone/>
            </a:pPr>
            <a:r>
              <a:rPr lang="en-US" b="1"/>
              <a:t>Optimal usability is an important step</a:t>
            </a:r>
          </a:p>
          <a:p>
            <a:r>
              <a:rPr lang="en-US" sz="1600"/>
              <a:t>Stop creating a separate machine for people with disabilities</a:t>
            </a:r>
          </a:p>
          <a:p>
            <a:endParaRPr lang="en-US"/>
          </a:p>
          <a:p>
            <a:pPr marL="0" indent="0">
              <a:buNone/>
            </a:pPr>
            <a:r>
              <a:rPr lang="en-US" b="1"/>
              <a:t>We need to address e-casting, not just e-marking.</a:t>
            </a:r>
          </a:p>
          <a:p>
            <a:r>
              <a:rPr lang="en-US" sz="1600"/>
              <a:t>Paper ballots introduce errors, are not environmentally sound, are not ADA compliant.</a:t>
            </a:r>
          </a:p>
          <a:p>
            <a:r>
              <a:rPr lang="en-US" sz="1600"/>
              <a:t>Why can't we accept electronically cast ballots that we count as a separate "stream" like we do with overseas FWABS (minimize audit/pollworker complications)</a:t>
            </a:r>
          </a:p>
          <a:p>
            <a:pPr marL="0" indent="0">
              <a:buNone/>
            </a:pPr>
            <a:endParaRPr lang="en-US"/>
          </a:p>
          <a:p>
            <a:pPr marL="0" indent="0">
              <a:buNone/>
            </a:pPr>
            <a:endParaRPr lang="en-US"/>
          </a:p>
          <a:p>
            <a:endParaRPr lang="en-US"/>
          </a:p>
        </p:txBody>
      </p:sp>
    </p:spTree>
    <p:extLst>
      <p:ext uri="{BB962C8B-B14F-4D97-AF65-F5344CB8AC3E}">
        <p14:creationId xmlns:p14="http://schemas.microsoft.com/office/powerpoint/2010/main" val="40017742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Universal Usability in the Voter Journey (close-up view)</a:t>
            </a:r>
          </a:p>
        </p:txBody>
      </p:sp>
      <p:grpSp>
        <p:nvGrpSpPr>
          <p:cNvPr id="32" name="Group 31" descr="(divider lines)"/>
          <p:cNvGrpSpPr/>
          <p:nvPr/>
        </p:nvGrpSpPr>
        <p:grpSpPr>
          <a:xfrm>
            <a:off x="733161"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18767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32387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60074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96276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73247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5402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69" name="Rounded Rectangle 68"/>
          <p:cNvSpPr/>
          <p:nvPr/>
        </p:nvSpPr>
        <p:spPr>
          <a:xfrm>
            <a:off x="854853" y="1141909"/>
            <a:ext cx="7995807" cy="621136"/>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Ensure equal access to all parts of the voter journey</a:t>
            </a:r>
            <a:br>
              <a:rPr lang="en-US" sz="1200" b="1">
                <a:solidFill>
                  <a:srgbClr val="262B2F"/>
                </a:solidFill>
              </a:rPr>
            </a:br>
            <a:r>
              <a:rPr lang="en-US" sz="1200" b="1">
                <a:solidFill>
                  <a:srgbClr val="262B2F"/>
                </a:solidFill>
              </a:rPr>
              <a:t>for all, even without personalization or individual technology</a:t>
            </a:r>
          </a:p>
        </p:txBody>
      </p:sp>
      <p:sp>
        <p:nvSpPr>
          <p:cNvPr id="133" name="Rounded Rectangle 132"/>
          <p:cNvSpPr/>
          <p:nvPr/>
        </p:nvSpPr>
        <p:spPr>
          <a:xfrm>
            <a:off x="865922" y="1945751"/>
            <a:ext cx="7995807" cy="332783"/>
          </a:xfrm>
          <a:prstGeom prst="round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a:solidFill>
                  <a:srgbClr val="262B2F"/>
                </a:solidFill>
              </a:rPr>
              <a:t>Resources</a:t>
            </a:r>
          </a:p>
        </p:txBody>
      </p:sp>
      <p:sp>
        <p:nvSpPr>
          <p:cNvPr id="54" name="TextBox 53"/>
          <p:cNvSpPr txBox="1"/>
          <p:nvPr/>
        </p:nvSpPr>
        <p:spPr>
          <a:xfrm>
            <a:off x="854853" y="2326846"/>
            <a:ext cx="1281293" cy="369332"/>
          </a:xfrm>
          <a:prstGeom prst="rect">
            <a:avLst/>
          </a:prstGeom>
          <a:noFill/>
        </p:spPr>
        <p:txBody>
          <a:bodyPr wrap="square" rtlCol="0">
            <a:spAutoFit/>
          </a:bodyPr>
          <a:lstStyle/>
          <a:p>
            <a:pPr>
              <a:spcAft>
                <a:spcPts val="400"/>
              </a:spcAft>
            </a:pPr>
            <a:r>
              <a:rPr lang="en-US" sz="900">
                <a:solidFill>
                  <a:srgbClr val="4D565E"/>
                </a:solidFill>
              </a:rPr>
              <a:t>Existing standards – WCAG 2.0, Section 508</a:t>
            </a:r>
          </a:p>
        </p:txBody>
      </p:sp>
      <p:sp>
        <p:nvSpPr>
          <p:cNvPr id="58" name="TextBox 57"/>
          <p:cNvSpPr txBox="1"/>
          <p:nvPr/>
        </p:nvSpPr>
        <p:spPr>
          <a:xfrm>
            <a:off x="7610231" y="530284"/>
            <a:ext cx="1554480" cy="584776"/>
          </a:xfrm>
          <a:prstGeom prst="rect">
            <a:avLst/>
          </a:prstGeom>
          <a:noFill/>
        </p:spPr>
        <p:txBody>
          <a:bodyPr wrap="square" rtlCol="0">
            <a:spAutoFit/>
          </a:bodyPr>
          <a:lstStyle/>
          <a:p>
            <a:r>
              <a:rPr lang="en-US" sz="1600">
                <a:solidFill>
                  <a:srgbClr val="4D565E"/>
                </a:solidFill>
              </a:rPr>
              <a:t>Verification </a:t>
            </a:r>
            <a:br>
              <a:rPr lang="en-US" sz="1600">
                <a:solidFill>
                  <a:srgbClr val="4D565E"/>
                </a:solidFill>
              </a:rPr>
            </a:br>
            <a:r>
              <a:rPr lang="en-US" sz="1600">
                <a:solidFill>
                  <a:srgbClr val="4D565E"/>
                </a:solidFill>
              </a:rPr>
              <a:t>&amp; results</a:t>
            </a:r>
          </a:p>
        </p:txBody>
      </p:sp>
      <p:sp>
        <p:nvSpPr>
          <p:cNvPr id="59" name="TextBox 58"/>
          <p:cNvSpPr txBox="1"/>
          <p:nvPr/>
        </p:nvSpPr>
        <p:spPr>
          <a:xfrm>
            <a:off x="731490" y="530284"/>
            <a:ext cx="1554480" cy="584776"/>
          </a:xfrm>
          <a:prstGeom prst="rect">
            <a:avLst/>
          </a:prstGeom>
          <a:noFill/>
        </p:spPr>
        <p:txBody>
          <a:bodyPr wrap="square" rtlCol="0">
            <a:spAutoFit/>
          </a:bodyPr>
          <a:lstStyle/>
          <a:p>
            <a:r>
              <a:rPr lang="en-US" sz="1600">
                <a:solidFill>
                  <a:srgbClr val="4D565E"/>
                </a:solidFill>
              </a:rPr>
              <a:t>Preparing </a:t>
            </a:r>
            <a:br>
              <a:rPr lang="en-US" sz="1600">
                <a:solidFill>
                  <a:srgbClr val="4D565E"/>
                </a:solidFill>
              </a:rPr>
            </a:br>
            <a:r>
              <a:rPr lang="en-US" sz="1600">
                <a:solidFill>
                  <a:srgbClr val="4D565E"/>
                </a:solidFill>
              </a:rPr>
              <a:t>to vote</a:t>
            </a:r>
          </a:p>
        </p:txBody>
      </p:sp>
      <p:sp>
        <p:nvSpPr>
          <p:cNvPr id="60" name="TextBox 59"/>
          <p:cNvSpPr txBox="1"/>
          <p:nvPr/>
        </p:nvSpPr>
        <p:spPr>
          <a:xfrm>
            <a:off x="2142741" y="530284"/>
            <a:ext cx="1554480" cy="584776"/>
          </a:xfrm>
          <a:prstGeom prst="rect">
            <a:avLst/>
          </a:prstGeom>
          <a:noFill/>
        </p:spPr>
        <p:txBody>
          <a:bodyPr wrap="square" rtlCol="0">
            <a:spAutoFit/>
          </a:bodyPr>
          <a:lstStyle/>
          <a:p>
            <a:r>
              <a:rPr lang="en-US" sz="1600">
                <a:solidFill>
                  <a:srgbClr val="4D565E"/>
                </a:solidFill>
              </a:rPr>
              <a:t>Choosing how to vote</a:t>
            </a:r>
          </a:p>
        </p:txBody>
      </p:sp>
      <p:sp>
        <p:nvSpPr>
          <p:cNvPr id="61" name="TextBox 60"/>
          <p:cNvSpPr txBox="1"/>
          <p:nvPr/>
        </p:nvSpPr>
        <p:spPr>
          <a:xfrm>
            <a:off x="3485717" y="530284"/>
            <a:ext cx="1554480" cy="584776"/>
          </a:xfrm>
          <a:prstGeom prst="rect">
            <a:avLst/>
          </a:prstGeom>
          <a:noFill/>
        </p:spPr>
        <p:txBody>
          <a:bodyPr wrap="square" rtlCol="0">
            <a:spAutoFit/>
          </a:bodyPr>
          <a:lstStyle/>
          <a:p>
            <a:r>
              <a:rPr lang="en-US" sz="1600">
                <a:solidFill>
                  <a:srgbClr val="4D565E"/>
                </a:solidFill>
              </a:rPr>
              <a:t>Checking in/</a:t>
            </a:r>
          </a:p>
          <a:p>
            <a:r>
              <a:rPr lang="en-US" sz="1600">
                <a:solidFill>
                  <a:srgbClr val="4D565E"/>
                </a:solidFill>
              </a:rPr>
              <a:t>getting ballot</a:t>
            </a:r>
          </a:p>
        </p:txBody>
      </p:sp>
      <p:sp>
        <p:nvSpPr>
          <p:cNvPr id="62" name="TextBox 61"/>
          <p:cNvSpPr txBox="1"/>
          <p:nvPr/>
        </p:nvSpPr>
        <p:spPr>
          <a:xfrm>
            <a:off x="4801383" y="530284"/>
            <a:ext cx="1206987" cy="584776"/>
          </a:xfrm>
          <a:prstGeom prst="rect">
            <a:avLst/>
          </a:prstGeom>
          <a:noFill/>
        </p:spPr>
        <p:txBody>
          <a:bodyPr wrap="square" rtlCol="0">
            <a:spAutoFit/>
          </a:bodyPr>
          <a:lstStyle/>
          <a:p>
            <a:r>
              <a:rPr lang="en-US" sz="1600">
                <a:solidFill>
                  <a:srgbClr val="4D565E"/>
                </a:solidFill>
              </a:rPr>
              <a:t>Marking </a:t>
            </a:r>
            <a:br>
              <a:rPr lang="en-US" sz="1600">
                <a:solidFill>
                  <a:srgbClr val="4D565E"/>
                </a:solidFill>
              </a:rPr>
            </a:br>
            <a:r>
              <a:rPr lang="en-US" sz="1600">
                <a:solidFill>
                  <a:srgbClr val="4D565E"/>
                </a:solidFill>
              </a:rPr>
              <a:t>the ballot</a:t>
            </a:r>
          </a:p>
        </p:txBody>
      </p:sp>
      <p:sp>
        <p:nvSpPr>
          <p:cNvPr id="63" name="TextBox 62"/>
          <p:cNvSpPr txBox="1"/>
          <p:nvPr/>
        </p:nvSpPr>
        <p:spPr>
          <a:xfrm>
            <a:off x="6239944" y="530284"/>
            <a:ext cx="1554480" cy="584776"/>
          </a:xfrm>
          <a:prstGeom prst="rect">
            <a:avLst/>
          </a:prstGeom>
          <a:noFill/>
        </p:spPr>
        <p:txBody>
          <a:bodyPr wrap="square" rtlCol="0">
            <a:spAutoFit/>
          </a:bodyPr>
          <a:lstStyle/>
          <a:p>
            <a:r>
              <a:rPr lang="en-US" sz="1600">
                <a:solidFill>
                  <a:srgbClr val="4D565E"/>
                </a:solidFill>
              </a:rPr>
              <a:t>Casting </a:t>
            </a:r>
            <a:br>
              <a:rPr lang="en-US" sz="1600">
                <a:solidFill>
                  <a:srgbClr val="4D565E"/>
                </a:solidFill>
              </a:rPr>
            </a:br>
            <a:r>
              <a:rPr lang="en-US" sz="1600">
                <a:solidFill>
                  <a:srgbClr val="4D565E"/>
                </a:solidFill>
              </a:rPr>
              <a:t>the ballot</a:t>
            </a:r>
          </a:p>
        </p:txBody>
      </p:sp>
      <p:sp>
        <p:nvSpPr>
          <p:cNvPr id="34" name="TextBox 33"/>
          <p:cNvSpPr txBox="1"/>
          <p:nvPr/>
        </p:nvSpPr>
        <p:spPr>
          <a:xfrm>
            <a:off x="3520090" y="2351840"/>
            <a:ext cx="1281293" cy="230832"/>
          </a:xfrm>
          <a:prstGeom prst="rect">
            <a:avLst/>
          </a:prstGeom>
          <a:noFill/>
        </p:spPr>
        <p:txBody>
          <a:bodyPr wrap="square" rtlCol="0">
            <a:spAutoFit/>
          </a:bodyPr>
          <a:lstStyle/>
          <a:p>
            <a:pPr>
              <a:spcAft>
                <a:spcPts val="400"/>
              </a:spcAft>
            </a:pPr>
            <a:r>
              <a:rPr lang="en-US" sz="900">
                <a:solidFill>
                  <a:srgbClr val="4D565E"/>
                </a:solidFill>
              </a:rPr>
              <a:t>NFC or QR codes</a:t>
            </a:r>
          </a:p>
        </p:txBody>
      </p:sp>
      <p:sp>
        <p:nvSpPr>
          <p:cNvPr id="35" name="TextBox 34"/>
          <p:cNvSpPr txBox="1"/>
          <p:nvPr/>
        </p:nvSpPr>
        <p:spPr>
          <a:xfrm>
            <a:off x="4940913" y="2351840"/>
            <a:ext cx="1281293" cy="2098010"/>
          </a:xfrm>
          <a:prstGeom prst="rect">
            <a:avLst/>
          </a:prstGeom>
          <a:noFill/>
        </p:spPr>
        <p:txBody>
          <a:bodyPr wrap="square" rtlCol="0">
            <a:spAutoFit/>
          </a:bodyPr>
          <a:lstStyle/>
          <a:p>
            <a:pPr>
              <a:spcAft>
                <a:spcPts val="400"/>
              </a:spcAft>
            </a:pPr>
            <a:r>
              <a:rPr lang="en-US" sz="900">
                <a:solidFill>
                  <a:srgbClr val="4D565E"/>
                </a:solidFill>
              </a:rPr>
              <a:t>NFC or QR codes</a:t>
            </a:r>
          </a:p>
          <a:p>
            <a:pPr>
              <a:spcAft>
                <a:spcPts val="400"/>
              </a:spcAft>
            </a:pPr>
            <a:endParaRPr lang="en-US" sz="900">
              <a:solidFill>
                <a:srgbClr val="4D565E"/>
              </a:solidFill>
            </a:endParaRPr>
          </a:p>
          <a:p>
            <a:pPr>
              <a:spcAft>
                <a:spcPts val="400"/>
              </a:spcAft>
            </a:pPr>
            <a:r>
              <a:rPr lang="en-US" sz="900">
                <a:solidFill>
                  <a:srgbClr val="4D565E"/>
                </a:solidFill>
              </a:rPr>
              <a:t>Mobile phones are important as a way to bring a marked sample ballot to the polling place (but not always allowed)</a:t>
            </a:r>
          </a:p>
          <a:p>
            <a:pPr>
              <a:spcAft>
                <a:spcPts val="400"/>
              </a:spcAft>
            </a:pPr>
            <a:endParaRPr lang="en-US" sz="900">
              <a:solidFill>
                <a:srgbClr val="4D565E"/>
              </a:solidFill>
            </a:endParaRPr>
          </a:p>
          <a:p>
            <a:pPr>
              <a:spcAft>
                <a:spcPts val="400"/>
              </a:spcAft>
            </a:pPr>
            <a:r>
              <a:rPr lang="en-US" sz="900">
                <a:solidFill>
                  <a:srgbClr val="4D565E"/>
                </a:solidFill>
              </a:rPr>
              <a:t>Need to include technology like Braille [preferred by some, critical for deaf-blind)</a:t>
            </a:r>
          </a:p>
        </p:txBody>
      </p:sp>
      <p:sp>
        <p:nvSpPr>
          <p:cNvPr id="36" name="TextBox 35"/>
          <p:cNvSpPr txBox="1"/>
          <p:nvPr/>
        </p:nvSpPr>
        <p:spPr>
          <a:xfrm>
            <a:off x="6298968" y="2388824"/>
            <a:ext cx="1281293" cy="507831"/>
          </a:xfrm>
          <a:prstGeom prst="rect">
            <a:avLst/>
          </a:prstGeom>
          <a:noFill/>
        </p:spPr>
        <p:txBody>
          <a:bodyPr wrap="square" rtlCol="0">
            <a:spAutoFit/>
          </a:bodyPr>
          <a:lstStyle/>
          <a:p>
            <a:pPr>
              <a:spcAft>
                <a:spcPts val="400"/>
              </a:spcAft>
            </a:pPr>
            <a:r>
              <a:rPr lang="en-US" sz="900">
                <a:solidFill>
                  <a:srgbClr val="4D565E"/>
                </a:solidFill>
              </a:rPr>
              <a:t>Separate "stream" for electronically cast ballots</a:t>
            </a:r>
          </a:p>
        </p:txBody>
      </p:sp>
    </p:spTree>
    <p:extLst>
      <p:ext uri="{BB962C8B-B14F-4D97-AF65-F5344CB8AC3E}">
        <p14:creationId xmlns:p14="http://schemas.microsoft.com/office/powerpoint/2010/main" val="33174465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Thoughts about universal usability</a:t>
            </a:r>
          </a:p>
        </p:txBody>
      </p:sp>
      <p:sp>
        <p:nvSpPr>
          <p:cNvPr id="4" name="Content Placeholder 3"/>
          <p:cNvSpPr>
            <a:spLocks noGrp="1"/>
          </p:cNvSpPr>
          <p:nvPr>
            <p:ph idx="1"/>
          </p:nvPr>
        </p:nvSpPr>
        <p:spPr/>
        <p:txBody>
          <a:bodyPr/>
          <a:lstStyle/>
          <a:p>
            <a:pPr marL="0" indent="0">
              <a:buNone/>
            </a:pPr>
            <a:r>
              <a:rPr lang="en-US" b="1"/>
              <a:t>Can standards and solutions for voting expand to all government related interactions?</a:t>
            </a:r>
          </a:p>
          <a:p>
            <a:r>
              <a:rPr lang="en-US" sz="1600"/>
              <a:t>Capturing preferences could extend to all interactions</a:t>
            </a:r>
          </a:p>
          <a:p>
            <a:r>
              <a:rPr lang="en-US" sz="1600"/>
              <a:t>Consistency is more important for AT users and those with challenges</a:t>
            </a:r>
          </a:p>
          <a:p>
            <a:endParaRPr lang="en-US"/>
          </a:p>
          <a:p>
            <a:pPr marL="0" indent="0">
              <a:buNone/>
            </a:pPr>
            <a:r>
              <a:rPr lang="en-US" b="1"/>
              <a:t>Can one size fit all?</a:t>
            </a:r>
          </a:p>
          <a:p>
            <a:r>
              <a:rPr lang="en-US" sz="1600"/>
              <a:t>We have to consider voters who arrive at the polls with no AT</a:t>
            </a:r>
          </a:p>
          <a:p>
            <a:r>
              <a:rPr lang="en-US" sz="1600"/>
              <a:t>Should the system be modular with alternatives for different needs?</a:t>
            </a:r>
          </a:p>
          <a:p>
            <a:r>
              <a:rPr lang="en-US" sz="1600"/>
              <a:t>Can the system be flexible with different interaction options?</a:t>
            </a:r>
          </a:p>
          <a:p>
            <a:endParaRPr lang="en-US"/>
          </a:p>
          <a:p>
            <a:pPr marL="0" indent="0">
              <a:buNone/>
            </a:pPr>
            <a:r>
              <a:rPr lang="en-US" b="1"/>
              <a:t>How do we deal with differences between jurisdictions?</a:t>
            </a:r>
          </a:p>
          <a:p>
            <a:r>
              <a:rPr lang="en-US" sz="1600"/>
              <a:t>Every state has different rules – what is the common denominator?</a:t>
            </a:r>
          </a:p>
        </p:txBody>
      </p:sp>
    </p:spTree>
    <p:extLst>
      <p:ext uri="{BB962C8B-B14F-4D97-AF65-F5344CB8AC3E}">
        <p14:creationId xmlns:p14="http://schemas.microsoft.com/office/powerpoint/2010/main" val="14562913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Design and Evaluation</a:t>
            </a:r>
          </a:p>
        </p:txBody>
      </p:sp>
      <p:pic>
        <p:nvPicPr>
          <p:cNvPr id="6" name="Content Placeholder 5" descr="A visual display of the words from the notes saved from this discussion topic. The largest words are: benchmarks, settings, usability test, reviews, technology, settings, evaluations...."/>
          <p:cNvPicPr>
            <a:picLocks noGrp="1" noChangeAspect="1"/>
          </p:cNvPicPr>
          <p:nvPr>
            <p:ph idx="1"/>
          </p:nvPr>
        </p:nvPicPr>
        <p:blipFill>
          <a:blip r:embed="rId2" cstate="print">
            <a:extLst>
              <a:ext uri="{28A0092B-C50C-407E-A947-70E740481C1C}">
                <a14:useLocalDpi xmlns:a14="http://schemas.microsoft.com/office/drawing/2010/main"/>
              </a:ext>
            </a:extLst>
          </a:blip>
          <a:srcRect t="-15799" b="-15799"/>
          <a:stretch>
            <a:fillRect/>
          </a:stretch>
        </p:blipFill>
        <p:spPr/>
      </p:pic>
    </p:spTree>
    <p:extLst>
      <p:ext uri="{BB962C8B-B14F-4D97-AF65-F5344CB8AC3E}">
        <p14:creationId xmlns:p14="http://schemas.microsoft.com/office/powerpoint/2010/main" val="11193001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Priority topic: Design and evaluation</a:t>
            </a:r>
          </a:p>
        </p:txBody>
      </p:sp>
      <p:sp>
        <p:nvSpPr>
          <p:cNvPr id="4" name="Content Placeholder 3"/>
          <p:cNvSpPr>
            <a:spLocks noGrp="1"/>
          </p:cNvSpPr>
          <p:nvPr>
            <p:ph idx="1"/>
          </p:nvPr>
        </p:nvSpPr>
        <p:spPr/>
        <p:txBody>
          <a:bodyPr/>
          <a:lstStyle/>
          <a:p>
            <a:pPr marL="0" indent="0">
              <a:buNone/>
            </a:pPr>
            <a:r>
              <a:rPr lang="en-US"/>
              <a:t>Discussion of design and evaluation included:</a:t>
            </a:r>
          </a:p>
          <a:p>
            <a:pPr marL="0" indent="0">
              <a:buNone/>
            </a:pPr>
            <a:endParaRPr lang="en-US"/>
          </a:p>
          <a:p>
            <a:r>
              <a:rPr lang="en-US"/>
              <a:t>Design and development processes that encourage good usability and accessibility.</a:t>
            </a:r>
          </a:p>
          <a:p>
            <a:r>
              <a:rPr lang="en-US"/>
              <a:t>Ways to write guidance for best practices, standards, and test methods.</a:t>
            </a:r>
          </a:p>
          <a:p>
            <a:r>
              <a:rPr lang="en-US"/>
              <a:t>Different test approaches and how they might fit into the certification process.</a:t>
            </a:r>
          </a:p>
        </p:txBody>
      </p:sp>
    </p:spTree>
    <p:extLst>
      <p:ext uri="{BB962C8B-B14F-4D97-AF65-F5344CB8AC3E}">
        <p14:creationId xmlns:p14="http://schemas.microsoft.com/office/powerpoint/2010/main" val="29883242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1060" y="28848"/>
            <a:ext cx="8229600" cy="470872"/>
          </a:xfrm>
        </p:spPr>
        <p:txBody>
          <a:bodyPr/>
          <a:lstStyle/>
          <a:p>
            <a:r>
              <a:rPr lang="en-US"/>
              <a:t>Design and Evaluations supports the voter journey</a:t>
            </a:r>
          </a:p>
        </p:txBody>
      </p:sp>
      <p:grpSp>
        <p:nvGrpSpPr>
          <p:cNvPr id="32" name="Group 31" descr="(divider lines)"/>
          <p:cNvGrpSpPr/>
          <p:nvPr/>
        </p:nvGrpSpPr>
        <p:grpSpPr>
          <a:xfrm>
            <a:off x="706137" y="505795"/>
            <a:ext cx="8213084" cy="5913225"/>
            <a:chOff x="473716" y="765240"/>
            <a:chExt cx="8213084" cy="5913225"/>
          </a:xfrm>
        </p:grpSpPr>
        <p:sp>
          <p:nvSpPr>
            <p:cNvPr id="14" name="Rectangle 13"/>
            <p:cNvSpPr/>
            <p:nvPr/>
          </p:nvSpPr>
          <p:spPr>
            <a:xfrm>
              <a:off x="514681" y="776074"/>
              <a:ext cx="8172119" cy="58477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221450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3785273"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5267921" y="789729"/>
              <a:ext cx="0" cy="5888736"/>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6986981" y="765240"/>
              <a:ext cx="0" cy="5881717"/>
            </a:xfrm>
            <a:prstGeom prst="line">
              <a:avLst/>
            </a:prstGeom>
            <a:ln w="3175" cmpd="sng">
              <a:solidFill>
                <a:schemeClr val="tx2">
                  <a:lumMod val="20000"/>
                  <a:lumOff val="80000"/>
                </a:schemeClr>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8636036" y="776074"/>
              <a:ext cx="50764" cy="5857228"/>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14681" y="789729"/>
              <a:ext cx="0" cy="5888736"/>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3716" y="663330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04272" y="1340512"/>
              <a:ext cx="8172119" cy="13655"/>
            </a:xfrm>
            <a:prstGeom prst="line">
              <a:avLst/>
            </a:prstGeom>
            <a:ln w="3175" cmpd="sng">
              <a:solidFill>
                <a:schemeClr val="tx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pSp>
      <p:sp>
        <p:nvSpPr>
          <p:cNvPr id="58" name="TextBox 57"/>
          <p:cNvSpPr txBox="1"/>
          <p:nvPr/>
        </p:nvSpPr>
        <p:spPr>
          <a:xfrm>
            <a:off x="7219402" y="699561"/>
            <a:ext cx="1554480" cy="338554"/>
          </a:xfrm>
          <a:prstGeom prst="rect">
            <a:avLst/>
          </a:prstGeom>
          <a:noFill/>
        </p:spPr>
        <p:txBody>
          <a:bodyPr wrap="square" rtlCol="0">
            <a:spAutoFit/>
          </a:bodyPr>
          <a:lstStyle/>
          <a:p>
            <a:r>
              <a:rPr lang="en-US" sz="1600">
                <a:solidFill>
                  <a:srgbClr val="4D565E"/>
                </a:solidFill>
              </a:rPr>
              <a:t>Resources</a:t>
            </a:r>
          </a:p>
        </p:txBody>
      </p:sp>
      <p:sp>
        <p:nvSpPr>
          <p:cNvPr id="59" name="TextBox 58"/>
          <p:cNvSpPr txBox="1"/>
          <p:nvPr/>
        </p:nvSpPr>
        <p:spPr>
          <a:xfrm>
            <a:off x="731490" y="699561"/>
            <a:ext cx="1554480" cy="338554"/>
          </a:xfrm>
          <a:prstGeom prst="rect">
            <a:avLst/>
          </a:prstGeom>
          <a:noFill/>
        </p:spPr>
        <p:txBody>
          <a:bodyPr wrap="square" rtlCol="0">
            <a:spAutoFit/>
          </a:bodyPr>
          <a:lstStyle/>
          <a:p>
            <a:r>
              <a:rPr lang="en-US" sz="1600">
                <a:solidFill>
                  <a:srgbClr val="4D565E"/>
                </a:solidFill>
              </a:rPr>
              <a:t>Challenges</a:t>
            </a:r>
          </a:p>
        </p:txBody>
      </p:sp>
      <p:sp>
        <p:nvSpPr>
          <p:cNvPr id="61" name="TextBox 60"/>
          <p:cNvSpPr txBox="1"/>
          <p:nvPr/>
        </p:nvSpPr>
        <p:spPr>
          <a:xfrm>
            <a:off x="4091042" y="530284"/>
            <a:ext cx="1554480" cy="584776"/>
          </a:xfrm>
          <a:prstGeom prst="rect">
            <a:avLst/>
          </a:prstGeom>
          <a:noFill/>
        </p:spPr>
        <p:txBody>
          <a:bodyPr wrap="square" rtlCol="0">
            <a:spAutoFit/>
          </a:bodyPr>
          <a:lstStyle/>
          <a:p>
            <a:r>
              <a:rPr lang="en-US" sz="1600">
                <a:solidFill>
                  <a:srgbClr val="4D565E"/>
                </a:solidFill>
              </a:rPr>
              <a:t>Testing Approaches</a:t>
            </a:r>
          </a:p>
        </p:txBody>
      </p:sp>
      <p:sp>
        <p:nvSpPr>
          <p:cNvPr id="62" name="TextBox 61"/>
          <p:cNvSpPr txBox="1"/>
          <p:nvPr/>
        </p:nvSpPr>
        <p:spPr>
          <a:xfrm>
            <a:off x="5500342" y="542056"/>
            <a:ext cx="1206987" cy="584776"/>
          </a:xfrm>
          <a:prstGeom prst="rect">
            <a:avLst/>
          </a:prstGeom>
          <a:noFill/>
        </p:spPr>
        <p:txBody>
          <a:bodyPr wrap="square" rtlCol="0">
            <a:spAutoFit/>
          </a:bodyPr>
          <a:lstStyle/>
          <a:p>
            <a:r>
              <a:rPr lang="en-US" sz="1600">
                <a:solidFill>
                  <a:srgbClr val="4D565E"/>
                </a:solidFill>
              </a:rPr>
              <a:t>Certification Process</a:t>
            </a:r>
          </a:p>
        </p:txBody>
      </p:sp>
      <p:sp>
        <p:nvSpPr>
          <p:cNvPr id="63" name="TextBox 62"/>
          <p:cNvSpPr txBox="1"/>
          <p:nvPr/>
        </p:nvSpPr>
        <p:spPr>
          <a:xfrm>
            <a:off x="2498256" y="516629"/>
            <a:ext cx="979458" cy="584776"/>
          </a:xfrm>
          <a:prstGeom prst="rect">
            <a:avLst/>
          </a:prstGeom>
          <a:noFill/>
        </p:spPr>
        <p:txBody>
          <a:bodyPr wrap="square" rtlCol="0">
            <a:spAutoFit/>
          </a:bodyPr>
          <a:lstStyle/>
          <a:p>
            <a:r>
              <a:rPr lang="en-US" sz="1600">
                <a:solidFill>
                  <a:srgbClr val="4D565E"/>
                </a:solidFill>
              </a:rPr>
              <a:t>Writing Guidance</a:t>
            </a:r>
          </a:p>
        </p:txBody>
      </p:sp>
      <p:sp>
        <p:nvSpPr>
          <p:cNvPr id="26" name="TextBox 25"/>
          <p:cNvSpPr txBox="1"/>
          <p:nvPr/>
        </p:nvSpPr>
        <p:spPr>
          <a:xfrm>
            <a:off x="803479" y="1126832"/>
            <a:ext cx="1643443" cy="3842077"/>
          </a:xfrm>
          <a:prstGeom prst="rect">
            <a:avLst/>
          </a:prstGeom>
          <a:noFill/>
        </p:spPr>
        <p:txBody>
          <a:bodyPr wrap="square" rtlCol="0">
            <a:spAutoFit/>
          </a:bodyPr>
          <a:lstStyle/>
          <a:p>
            <a:pPr>
              <a:spcAft>
                <a:spcPts val="400"/>
              </a:spcAft>
            </a:pPr>
            <a:r>
              <a:rPr lang="en-US" sz="900">
                <a:solidFill>
                  <a:srgbClr val="4D565E"/>
                </a:solidFill>
              </a:rPr>
              <a:t>US Constitution </a:t>
            </a:r>
          </a:p>
          <a:p>
            <a:pPr>
              <a:spcAft>
                <a:spcPts val="400"/>
              </a:spcAft>
            </a:pPr>
            <a:r>
              <a:rPr lang="en-US" sz="900">
                <a:solidFill>
                  <a:srgbClr val="4D565E"/>
                </a:solidFill>
              </a:rPr>
              <a:t>EAC and NIST limited to voting systems. WIll the EAC be able to change directions?</a:t>
            </a:r>
          </a:p>
          <a:p>
            <a:pPr>
              <a:spcAft>
                <a:spcPts val="400"/>
              </a:spcAft>
            </a:pPr>
            <a:endParaRPr lang="en-US" sz="900">
              <a:solidFill>
                <a:srgbClr val="4D565E"/>
              </a:solidFill>
            </a:endParaRPr>
          </a:p>
          <a:p>
            <a:pPr>
              <a:spcAft>
                <a:spcPts val="400"/>
              </a:spcAft>
            </a:pPr>
            <a:r>
              <a:rPr lang="en-US" sz="900">
                <a:solidFill>
                  <a:srgbClr val="4D565E"/>
                </a:solidFill>
              </a:rPr>
              <a:t>Standards are too absolute</a:t>
            </a:r>
          </a:p>
          <a:p>
            <a:pPr marL="171450" indent="-171450">
              <a:spcAft>
                <a:spcPts val="400"/>
              </a:spcAft>
              <a:buFont typeface="Arial"/>
              <a:buChar char="•"/>
            </a:pPr>
            <a:r>
              <a:rPr lang="en-US" sz="900">
                <a:solidFill>
                  <a:srgbClr val="4D565E"/>
                </a:solidFill>
              </a:rPr>
              <a:t>A "testing standard" has become a "design standard"</a:t>
            </a:r>
          </a:p>
          <a:p>
            <a:pPr marL="171450" indent="-171450">
              <a:spcAft>
                <a:spcPts val="400"/>
              </a:spcAft>
              <a:buFont typeface="Arial"/>
              <a:buChar char="•"/>
            </a:pPr>
            <a:r>
              <a:rPr lang="en-US" sz="900">
                <a:solidFill>
                  <a:srgbClr val="4D565E"/>
                </a:solidFill>
              </a:rPr>
              <a:t>High level vs. detailed requirements</a:t>
            </a:r>
          </a:p>
          <a:p>
            <a:pPr marL="171450" indent="-171450">
              <a:spcAft>
                <a:spcPts val="400"/>
              </a:spcAft>
              <a:buFont typeface="Arial"/>
              <a:buChar char="•"/>
            </a:pPr>
            <a:r>
              <a:rPr lang="en-US" sz="900">
                <a:solidFill>
                  <a:srgbClr val="4D565E"/>
                </a:solidFill>
              </a:rPr>
              <a:t> Cost of iterative design/feedback loop+ certifiction </a:t>
            </a:r>
          </a:p>
          <a:p>
            <a:pPr>
              <a:spcAft>
                <a:spcPts val="400"/>
              </a:spcAft>
            </a:pPr>
            <a:endParaRPr lang="en-US" sz="900">
              <a:solidFill>
                <a:srgbClr val="4D565E"/>
              </a:solidFill>
            </a:endParaRPr>
          </a:p>
          <a:p>
            <a:pPr>
              <a:spcAft>
                <a:spcPts val="400"/>
              </a:spcAft>
            </a:pPr>
            <a:r>
              <a:rPr lang="en-US" sz="900">
                <a:solidFill>
                  <a:srgbClr val="4D565E"/>
                </a:solidFill>
              </a:rPr>
              <a:t>Until voters actually vote on the machine, there is not way to know it will work </a:t>
            </a:r>
          </a:p>
          <a:p>
            <a:pPr>
              <a:spcAft>
                <a:spcPts val="400"/>
              </a:spcAft>
            </a:pPr>
            <a:endParaRPr lang="en-US" sz="900">
              <a:solidFill>
                <a:srgbClr val="4D565E"/>
              </a:solidFill>
            </a:endParaRPr>
          </a:p>
          <a:p>
            <a:pPr>
              <a:spcAft>
                <a:spcPts val="400"/>
              </a:spcAft>
            </a:pPr>
            <a:r>
              <a:rPr lang="en-US" sz="900">
                <a:solidFill>
                  <a:srgbClr val="4D565E"/>
                </a:solidFill>
              </a:rPr>
              <a:t>We test voting systems, but not other parts of the election system</a:t>
            </a:r>
          </a:p>
          <a:p>
            <a:pPr>
              <a:spcAft>
                <a:spcPts val="400"/>
              </a:spcAft>
            </a:pPr>
            <a:r>
              <a:rPr lang="en-US" sz="900">
                <a:solidFill>
                  <a:srgbClr val="4D565E"/>
                </a:solidFill>
              </a:rPr>
              <a:t>2018/2020 and the impending crisis of out-of-date systems </a:t>
            </a:r>
          </a:p>
        </p:txBody>
      </p:sp>
      <p:sp>
        <p:nvSpPr>
          <p:cNvPr id="27" name="TextBox 26"/>
          <p:cNvSpPr txBox="1"/>
          <p:nvPr/>
        </p:nvSpPr>
        <p:spPr>
          <a:xfrm>
            <a:off x="7219402" y="1142396"/>
            <a:ext cx="1649055" cy="2975174"/>
          </a:xfrm>
          <a:prstGeom prst="rect">
            <a:avLst/>
          </a:prstGeom>
          <a:noFill/>
        </p:spPr>
        <p:txBody>
          <a:bodyPr wrap="square" rtlCol="0">
            <a:spAutoFit/>
          </a:bodyPr>
          <a:lstStyle/>
          <a:p>
            <a:pPr>
              <a:spcAft>
                <a:spcPts val="400"/>
              </a:spcAft>
            </a:pPr>
            <a:r>
              <a:rPr lang="en-US" sz="900">
                <a:solidFill>
                  <a:srgbClr val="4D565E"/>
                </a:solidFill>
              </a:rPr>
              <a:t>Existing standards</a:t>
            </a:r>
          </a:p>
          <a:p>
            <a:pPr marL="171450" indent="-171450">
              <a:spcAft>
                <a:spcPts val="400"/>
              </a:spcAft>
              <a:buFont typeface="Arial"/>
              <a:buChar char="•"/>
            </a:pPr>
            <a:r>
              <a:rPr lang="en-US" sz="900">
                <a:solidFill>
                  <a:srgbClr val="4D565E"/>
                </a:solidFill>
              </a:rPr>
              <a:t> WCAG 2.0, Section 508</a:t>
            </a:r>
          </a:p>
          <a:p>
            <a:pPr marL="171450" indent="-171450">
              <a:spcAft>
                <a:spcPts val="400"/>
              </a:spcAft>
              <a:buFont typeface="Arial"/>
              <a:buChar char="•"/>
            </a:pPr>
            <a:r>
              <a:rPr lang="en-US" sz="900">
                <a:solidFill>
                  <a:srgbClr val="4D565E"/>
                </a:solidFill>
              </a:rPr>
              <a:t>IEEE common data format for reporting/log files</a:t>
            </a:r>
          </a:p>
          <a:p>
            <a:pPr marL="171450" indent="-171450">
              <a:spcAft>
                <a:spcPts val="400"/>
              </a:spcAft>
              <a:buFont typeface="Arial"/>
              <a:buChar char="•"/>
            </a:pPr>
            <a:endParaRPr lang="en-US" sz="900">
              <a:solidFill>
                <a:srgbClr val="4D565E"/>
              </a:solidFill>
            </a:endParaRPr>
          </a:p>
          <a:p>
            <a:pPr marL="171450" indent="-171450">
              <a:spcAft>
                <a:spcPts val="400"/>
              </a:spcAft>
              <a:buFont typeface="Arial"/>
              <a:buChar char="•"/>
            </a:pPr>
            <a:endParaRPr lang="en-US" sz="900">
              <a:solidFill>
                <a:srgbClr val="4D565E"/>
              </a:solidFill>
            </a:endParaRPr>
          </a:p>
          <a:p>
            <a:pPr>
              <a:spcAft>
                <a:spcPts val="400"/>
              </a:spcAft>
            </a:pPr>
            <a:r>
              <a:rPr lang="en-US" sz="900">
                <a:solidFill>
                  <a:srgbClr val="4D565E"/>
                </a:solidFill>
              </a:rPr>
              <a:t>Industry standards</a:t>
            </a:r>
          </a:p>
          <a:p>
            <a:pPr marL="171450" indent="-171450">
              <a:spcAft>
                <a:spcPts val="400"/>
              </a:spcAft>
              <a:buFont typeface="Arial"/>
              <a:buChar char="•"/>
            </a:pPr>
            <a:r>
              <a:rPr lang="en-US" sz="900">
                <a:solidFill>
                  <a:srgbClr val="4D565E"/>
                </a:solidFill>
              </a:rPr>
              <a:t>Slot machine certifcation</a:t>
            </a:r>
          </a:p>
          <a:p>
            <a:pPr marL="171450" indent="-171450">
              <a:spcAft>
                <a:spcPts val="400"/>
              </a:spcAft>
              <a:buFont typeface="Arial"/>
              <a:buChar char="•"/>
            </a:pPr>
            <a:r>
              <a:rPr lang="en-US" sz="900">
                <a:solidFill>
                  <a:srgbClr val="4D565E"/>
                </a:solidFill>
              </a:rPr>
              <a:t>Bank audits</a:t>
            </a:r>
          </a:p>
          <a:p>
            <a:pPr marL="171450" indent="-171450">
              <a:spcAft>
                <a:spcPts val="400"/>
              </a:spcAft>
              <a:buFont typeface="Arial"/>
              <a:buChar char="•"/>
            </a:pPr>
            <a:r>
              <a:rPr lang="en-US" sz="900">
                <a:solidFill>
                  <a:srgbClr val="4D565E"/>
                </a:solidFill>
              </a:rPr>
              <a:t>FDA</a:t>
            </a:r>
          </a:p>
          <a:p>
            <a:pPr marL="171450" indent="-171450">
              <a:spcAft>
                <a:spcPts val="400"/>
              </a:spcAft>
              <a:buFont typeface="Arial"/>
              <a:buChar char="•"/>
            </a:pPr>
            <a:r>
              <a:rPr lang="en-US" sz="900">
                <a:solidFill>
                  <a:srgbClr val="4D565E"/>
                </a:solidFill>
              </a:rPr>
              <a:t>FAA Declaration of Conformance</a:t>
            </a:r>
          </a:p>
          <a:p>
            <a:pPr marL="171450" indent="-171450">
              <a:spcAft>
                <a:spcPts val="400"/>
              </a:spcAft>
              <a:buFont typeface="Arial"/>
              <a:buChar char="•"/>
            </a:pPr>
            <a:endParaRPr lang="en-US" sz="900">
              <a:solidFill>
                <a:srgbClr val="4D565E"/>
              </a:solidFill>
            </a:endParaRPr>
          </a:p>
          <a:p>
            <a:pPr>
              <a:spcAft>
                <a:spcPts val="400"/>
              </a:spcAft>
            </a:pPr>
            <a:r>
              <a:rPr lang="en-US" sz="900">
                <a:solidFill>
                  <a:srgbClr val="4D565E"/>
                </a:solidFill>
              </a:rPr>
              <a:t>Committees</a:t>
            </a:r>
          </a:p>
          <a:p>
            <a:pPr marL="171450" indent="-171450">
              <a:spcAft>
                <a:spcPts val="400"/>
              </a:spcAft>
              <a:buFont typeface="Arial"/>
              <a:buChar char="•"/>
            </a:pPr>
            <a:r>
              <a:rPr lang="en-US" sz="900">
                <a:solidFill>
                  <a:srgbClr val="4D565E"/>
                </a:solidFill>
              </a:rPr>
              <a:t>NASED</a:t>
            </a:r>
          </a:p>
          <a:p>
            <a:pPr marL="171450" indent="-171450">
              <a:spcAft>
                <a:spcPts val="400"/>
              </a:spcAft>
              <a:buFont typeface="Arial"/>
              <a:buChar char="•"/>
            </a:pPr>
            <a:r>
              <a:rPr lang="en-US" sz="900">
                <a:solidFill>
                  <a:srgbClr val="4D565E"/>
                </a:solidFill>
              </a:rPr>
              <a:t>State Certification Group</a:t>
            </a:r>
          </a:p>
        </p:txBody>
      </p:sp>
      <p:sp>
        <p:nvSpPr>
          <p:cNvPr id="30" name="TextBox 29"/>
          <p:cNvSpPr txBox="1"/>
          <p:nvPr/>
        </p:nvSpPr>
        <p:spPr>
          <a:xfrm>
            <a:off x="2498256" y="1161845"/>
            <a:ext cx="1395357" cy="2908489"/>
          </a:xfrm>
          <a:prstGeom prst="rect">
            <a:avLst/>
          </a:prstGeom>
          <a:noFill/>
        </p:spPr>
        <p:txBody>
          <a:bodyPr wrap="square" rtlCol="0">
            <a:spAutoFit/>
          </a:bodyPr>
          <a:lstStyle/>
          <a:p>
            <a:pPr>
              <a:spcAft>
                <a:spcPts val="400"/>
              </a:spcAft>
            </a:pPr>
            <a:r>
              <a:rPr lang="en-US" sz="900">
                <a:solidFill>
                  <a:srgbClr val="4D565E"/>
                </a:solidFill>
              </a:rPr>
              <a:t>Guiding principles that reach for an outcome </a:t>
            </a:r>
          </a:p>
          <a:p>
            <a:pPr>
              <a:spcAft>
                <a:spcPts val="400"/>
              </a:spcAft>
            </a:pPr>
            <a:r>
              <a:rPr lang="en-US" sz="900">
                <a:solidFill>
                  <a:srgbClr val="4D565E"/>
                </a:solidFill>
              </a:rPr>
              <a:t>Usability standards based on efficiency, effectiveness, satisfaction </a:t>
            </a:r>
          </a:p>
          <a:p>
            <a:pPr>
              <a:spcAft>
                <a:spcPts val="400"/>
              </a:spcAft>
            </a:pPr>
            <a:endParaRPr lang="en-US" sz="900">
              <a:solidFill>
                <a:srgbClr val="4D565E"/>
              </a:solidFill>
            </a:endParaRPr>
          </a:p>
          <a:p>
            <a:pPr>
              <a:spcAft>
                <a:spcPts val="400"/>
              </a:spcAft>
            </a:pPr>
            <a:r>
              <a:rPr lang="en-US" sz="900">
                <a:solidFill>
                  <a:srgbClr val="4D565E"/>
                </a:solidFill>
              </a:rPr>
              <a:t>What technique tells you what </a:t>
            </a:r>
          </a:p>
          <a:p>
            <a:pPr>
              <a:spcAft>
                <a:spcPts val="400"/>
              </a:spcAft>
            </a:pPr>
            <a:endParaRPr lang="en-US" sz="900">
              <a:solidFill>
                <a:srgbClr val="4D565E"/>
              </a:solidFill>
            </a:endParaRPr>
          </a:p>
          <a:p>
            <a:pPr>
              <a:spcAft>
                <a:spcPts val="400"/>
              </a:spcAft>
            </a:pPr>
            <a:r>
              <a:rPr lang="en-US" sz="900">
                <a:solidFill>
                  <a:srgbClr val="4D565E"/>
                </a:solidFill>
              </a:rPr>
              <a:t>Classify voters not systems </a:t>
            </a:r>
          </a:p>
          <a:p>
            <a:pPr>
              <a:spcAft>
                <a:spcPts val="400"/>
              </a:spcAft>
            </a:pPr>
            <a:r>
              <a:rPr lang="en-US" sz="900">
                <a:solidFill>
                  <a:srgbClr val="4D565E"/>
                </a:solidFill>
              </a:rPr>
              <a:t>Involve a broad group of election officials in generating standards</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37" name="TextBox 36"/>
          <p:cNvSpPr txBox="1"/>
          <p:nvPr/>
        </p:nvSpPr>
        <p:spPr>
          <a:xfrm>
            <a:off x="5537702" y="1161226"/>
            <a:ext cx="1573880" cy="4411464"/>
          </a:xfrm>
          <a:prstGeom prst="rect">
            <a:avLst/>
          </a:prstGeom>
          <a:noFill/>
        </p:spPr>
        <p:txBody>
          <a:bodyPr wrap="square" rtlCol="0">
            <a:spAutoFit/>
          </a:bodyPr>
          <a:lstStyle/>
          <a:p>
            <a:pPr>
              <a:spcAft>
                <a:spcPts val="400"/>
              </a:spcAft>
            </a:pPr>
            <a:r>
              <a:rPr lang="en-US" sz="900">
                <a:solidFill>
                  <a:srgbClr val="4D565E"/>
                </a:solidFill>
              </a:rPr>
              <a:t>Benefits of certification: license to use </a:t>
            </a:r>
          </a:p>
          <a:p>
            <a:pPr>
              <a:spcAft>
                <a:spcPts val="400"/>
              </a:spcAft>
            </a:pPr>
            <a:r>
              <a:rPr lang="en-US" sz="900">
                <a:solidFill>
                  <a:srgbClr val="4D565E"/>
                </a:solidFill>
              </a:rPr>
              <a:t>Procurement intersects with certification to force procedures and decisionmaking </a:t>
            </a:r>
          </a:p>
          <a:p>
            <a:pPr>
              <a:spcAft>
                <a:spcPts val="400"/>
              </a:spcAft>
            </a:pPr>
            <a:endParaRPr lang="en-US" sz="900">
              <a:solidFill>
                <a:srgbClr val="4D565E"/>
              </a:solidFill>
            </a:endParaRPr>
          </a:p>
          <a:p>
            <a:pPr>
              <a:spcAft>
                <a:spcPts val="400"/>
              </a:spcAft>
            </a:pPr>
            <a:r>
              <a:rPr lang="en-US" sz="900">
                <a:solidFill>
                  <a:srgbClr val="4D565E"/>
                </a:solidFill>
              </a:rPr>
              <a:t>EAC doing federal and state certification at the same time</a:t>
            </a:r>
          </a:p>
          <a:p>
            <a:pPr>
              <a:spcAft>
                <a:spcPts val="400"/>
              </a:spcAft>
            </a:pPr>
            <a:r>
              <a:rPr lang="en-US" sz="900">
                <a:solidFill>
                  <a:srgbClr val="4D565E"/>
                </a:solidFill>
              </a:rPr>
              <a:t> Piloting at different levels </a:t>
            </a:r>
          </a:p>
          <a:p>
            <a:pPr>
              <a:spcAft>
                <a:spcPts val="400"/>
              </a:spcAft>
            </a:pPr>
            <a:endParaRPr lang="en-US" sz="900">
              <a:solidFill>
                <a:srgbClr val="4D565E"/>
              </a:solidFill>
            </a:endParaRPr>
          </a:p>
          <a:p>
            <a:pPr>
              <a:spcAft>
                <a:spcPts val="400"/>
              </a:spcAft>
            </a:pPr>
            <a:r>
              <a:rPr lang="en-US" sz="900">
                <a:solidFill>
                  <a:srgbClr val="4D565E"/>
                </a:solidFill>
              </a:rPr>
              <a:t>Better feedback on the outcomes of systems in use</a:t>
            </a:r>
          </a:p>
          <a:p>
            <a:pPr marL="171450" indent="-171450">
              <a:spcAft>
                <a:spcPts val="400"/>
              </a:spcAft>
              <a:buFont typeface="Arial"/>
              <a:buChar char="•"/>
            </a:pPr>
            <a:r>
              <a:rPr lang="en-US" sz="900">
                <a:solidFill>
                  <a:srgbClr val="4D565E"/>
                </a:solidFill>
              </a:rPr>
              <a:t>Practice voting and testing constantly </a:t>
            </a:r>
          </a:p>
          <a:p>
            <a:pPr marL="171450" indent="-171450">
              <a:spcAft>
                <a:spcPts val="400"/>
              </a:spcAft>
              <a:buFont typeface="Arial"/>
              <a:buChar char="•"/>
            </a:pPr>
            <a:r>
              <a:rPr lang="en-US" sz="900">
                <a:solidFill>
                  <a:srgbClr val="4D565E"/>
                </a:solidFill>
              </a:rPr>
              <a:t>Consumer reports for voting sysems </a:t>
            </a:r>
          </a:p>
          <a:p>
            <a:pPr marL="171450" indent="-171450">
              <a:spcAft>
                <a:spcPts val="400"/>
              </a:spcAft>
              <a:buFont typeface="Arial"/>
              <a:buChar char="•"/>
            </a:pPr>
            <a:r>
              <a:rPr lang="en-US" sz="900">
                <a:solidFill>
                  <a:srgbClr val="4D565E"/>
                </a:solidFill>
              </a:rPr>
              <a:t>Vendor review website (Yelp for voting systems)</a:t>
            </a:r>
          </a:p>
          <a:p>
            <a:pPr marL="171450" indent="-171450">
              <a:spcAft>
                <a:spcPts val="400"/>
              </a:spcAft>
              <a:buFont typeface="Arial"/>
              <a:buChar char="•"/>
            </a:pPr>
            <a:r>
              <a:rPr lang="en-US" sz="900">
                <a:solidFill>
                  <a:srgbClr val="4D565E"/>
                </a:solidFill>
              </a:rPr>
              <a:t>Common/shared user data to create better voting systems </a:t>
            </a:r>
          </a:p>
          <a:p>
            <a:pPr marL="171450" indent="-171450">
              <a:spcAft>
                <a:spcPts val="400"/>
              </a:spcAft>
              <a:buFont typeface="Arial"/>
              <a:buChar char="•"/>
            </a:pPr>
            <a:endParaRPr lang="en-US" sz="900">
              <a:solidFill>
                <a:srgbClr val="4D565E"/>
              </a:solidFill>
            </a:endParaRPr>
          </a:p>
          <a:p>
            <a:pPr marL="171450" indent="-171450">
              <a:spcAft>
                <a:spcPts val="400"/>
              </a:spcAft>
              <a:buFont typeface="Arial"/>
              <a:buChar char="•"/>
            </a:pPr>
            <a:endParaRPr lang="en-US" sz="900">
              <a:solidFill>
                <a:srgbClr val="4D565E"/>
              </a:solidFill>
            </a:endParaRPr>
          </a:p>
          <a:p>
            <a:pPr>
              <a:spcAft>
                <a:spcPts val="400"/>
              </a:spcAft>
            </a:pPr>
            <a:endParaRPr lang="en-US" sz="900">
              <a:solidFill>
                <a:srgbClr val="4D565E"/>
              </a:solidFill>
            </a:endParaRPr>
          </a:p>
          <a:p>
            <a:pPr>
              <a:spcAft>
                <a:spcPts val="400"/>
              </a:spcAft>
            </a:pPr>
            <a:endParaRPr lang="en-US" sz="900">
              <a:solidFill>
                <a:srgbClr val="4D565E"/>
              </a:solidFill>
            </a:endParaRPr>
          </a:p>
        </p:txBody>
      </p:sp>
      <p:sp>
        <p:nvSpPr>
          <p:cNvPr id="38" name="TextBox 37"/>
          <p:cNvSpPr txBox="1"/>
          <p:nvPr/>
        </p:nvSpPr>
        <p:spPr>
          <a:xfrm>
            <a:off x="4091042" y="1161845"/>
            <a:ext cx="1258005" cy="2995692"/>
          </a:xfrm>
          <a:prstGeom prst="rect">
            <a:avLst/>
          </a:prstGeom>
          <a:noFill/>
        </p:spPr>
        <p:txBody>
          <a:bodyPr wrap="square" rtlCol="0">
            <a:spAutoFit/>
          </a:bodyPr>
          <a:lstStyle/>
          <a:p>
            <a:pPr>
              <a:spcAft>
                <a:spcPts val="400"/>
              </a:spcAft>
            </a:pPr>
            <a:r>
              <a:rPr lang="en-US" sz="900">
                <a:solidFill>
                  <a:srgbClr val="4D565E"/>
                </a:solidFill>
              </a:rPr>
              <a:t>Testing with hardest, not easiest, users </a:t>
            </a:r>
          </a:p>
          <a:p>
            <a:pPr>
              <a:spcAft>
                <a:spcPts val="400"/>
              </a:spcAft>
            </a:pPr>
            <a:endParaRPr lang="en-US" sz="900">
              <a:solidFill>
                <a:srgbClr val="4D565E"/>
              </a:solidFill>
            </a:endParaRPr>
          </a:p>
          <a:p>
            <a:pPr>
              <a:spcAft>
                <a:spcPts val="400"/>
              </a:spcAft>
            </a:pPr>
            <a:r>
              <a:rPr lang="en-US" sz="900">
                <a:solidFill>
                  <a:srgbClr val="4D565E"/>
                </a:solidFill>
              </a:rPr>
              <a:t>Create a voter expo for combined testing days to make it easier to assemble a large and diverse group of voters as test participants. </a:t>
            </a:r>
          </a:p>
          <a:p>
            <a:pPr>
              <a:spcAft>
                <a:spcPts val="400"/>
              </a:spcAft>
            </a:pPr>
            <a:endParaRPr lang="en-US" sz="900">
              <a:solidFill>
                <a:srgbClr val="4D565E"/>
              </a:solidFill>
            </a:endParaRPr>
          </a:p>
          <a:p>
            <a:pPr>
              <a:spcAft>
                <a:spcPts val="400"/>
              </a:spcAft>
            </a:pPr>
            <a:endParaRPr lang="en-US" sz="900">
              <a:solidFill>
                <a:srgbClr val="4D565E"/>
              </a:solidFill>
            </a:endParaRPr>
          </a:p>
          <a:p>
            <a:pPr>
              <a:spcAft>
                <a:spcPts val="400"/>
              </a:spcAft>
            </a:pPr>
            <a:r>
              <a:rPr lang="en-US" sz="900">
                <a:solidFill>
                  <a:srgbClr val="4D565E"/>
                </a:solidFill>
              </a:rPr>
              <a:t>Design iterations and testing</a:t>
            </a:r>
          </a:p>
          <a:p>
            <a:pPr>
              <a:spcAft>
                <a:spcPts val="400"/>
              </a:spcAft>
            </a:pPr>
            <a:r>
              <a:rPr lang="en-US" sz="900">
                <a:solidFill>
                  <a:srgbClr val="4D565E"/>
                </a:solidFill>
              </a:rPr>
              <a:t>Attractive and simple ballot that is used by everyone </a:t>
            </a:r>
          </a:p>
          <a:p>
            <a:pPr>
              <a:spcAft>
                <a:spcPts val="400"/>
              </a:spcAft>
            </a:pPr>
            <a:endParaRPr lang="en-US" sz="900">
              <a:solidFill>
                <a:srgbClr val="4D565E"/>
              </a:solidFill>
            </a:endParaRPr>
          </a:p>
          <a:p>
            <a:pPr>
              <a:spcAft>
                <a:spcPts val="400"/>
              </a:spcAft>
            </a:pPr>
            <a:endParaRPr lang="en-US" sz="900">
              <a:solidFill>
                <a:srgbClr val="4D565E"/>
              </a:solidFill>
            </a:endParaRPr>
          </a:p>
        </p:txBody>
      </p:sp>
    </p:spTree>
    <p:extLst>
      <p:ext uri="{BB962C8B-B14F-4D97-AF65-F5344CB8AC3E}">
        <p14:creationId xmlns:p14="http://schemas.microsoft.com/office/powerpoint/2010/main" val="30871479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 concept for useful guidance in the right form</a:t>
            </a:r>
          </a:p>
        </p:txBody>
      </p:sp>
      <p:sp>
        <p:nvSpPr>
          <p:cNvPr id="7" name="Up Arrow 6" descr="The logic flows up from the goals to the top of the stack"/>
          <p:cNvSpPr/>
          <p:nvPr/>
        </p:nvSpPr>
        <p:spPr>
          <a:xfrm>
            <a:off x="5758481" y="1316612"/>
            <a:ext cx="397387" cy="4477143"/>
          </a:xfrm>
          <a:prstGeom prst="upArrow">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Rectangle 3"/>
          <p:cNvSpPr/>
          <p:nvPr/>
        </p:nvSpPr>
        <p:spPr>
          <a:xfrm>
            <a:off x="521295" y="5334171"/>
            <a:ext cx="5103628" cy="572785"/>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bg1">
                    <a:lumMod val="95000"/>
                  </a:schemeClr>
                </a:solidFill>
              </a:rPr>
              <a:t>Goals</a:t>
            </a:r>
          </a:p>
        </p:txBody>
      </p:sp>
      <p:sp>
        <p:nvSpPr>
          <p:cNvPr id="25" name="TextBox 24"/>
          <p:cNvSpPr txBox="1"/>
          <p:nvPr/>
        </p:nvSpPr>
        <p:spPr>
          <a:xfrm>
            <a:off x="6365757" y="5294428"/>
            <a:ext cx="2611484" cy="415498"/>
          </a:xfrm>
          <a:prstGeom prst="rect">
            <a:avLst/>
          </a:prstGeom>
          <a:noFill/>
        </p:spPr>
        <p:txBody>
          <a:bodyPr wrap="square" rtlCol="0">
            <a:spAutoFit/>
          </a:bodyPr>
          <a:lstStyle/>
          <a:p>
            <a:pPr>
              <a:spcAft>
                <a:spcPts val="400"/>
              </a:spcAft>
            </a:pPr>
            <a:r>
              <a:rPr lang="en-US" sz="1050">
                <a:solidFill>
                  <a:srgbClr val="4D565E"/>
                </a:solidFill>
              </a:rPr>
              <a:t>Clear statments of goals help everyone understand the reason for any requirement or guidelines.</a:t>
            </a:r>
          </a:p>
        </p:txBody>
      </p:sp>
      <p:grpSp>
        <p:nvGrpSpPr>
          <p:cNvPr id="40" name="Group 39" descr="2nd tier"/>
          <p:cNvGrpSpPr/>
          <p:nvPr/>
        </p:nvGrpSpPr>
        <p:grpSpPr>
          <a:xfrm>
            <a:off x="521295" y="3976465"/>
            <a:ext cx="5083470" cy="1201392"/>
            <a:chOff x="521295" y="3976465"/>
            <a:chExt cx="5083470" cy="1201392"/>
          </a:xfrm>
        </p:grpSpPr>
        <p:sp>
          <p:nvSpPr>
            <p:cNvPr id="5" name="Rectangle 4"/>
            <p:cNvSpPr/>
            <p:nvPr/>
          </p:nvSpPr>
          <p:spPr>
            <a:xfrm>
              <a:off x="521295" y="3984943"/>
              <a:ext cx="3698579" cy="119291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F2F2F2"/>
                  </a:solidFill>
                </a:rPr>
                <a:t>Core Usability &amp; Accessibility Knowledge and Guidance</a:t>
              </a:r>
            </a:p>
          </p:txBody>
        </p:sp>
        <p:sp>
          <p:nvSpPr>
            <p:cNvPr id="29" name="Rectangle 28"/>
            <p:cNvSpPr>
              <a:spLocks/>
            </p:cNvSpPr>
            <p:nvPr/>
          </p:nvSpPr>
          <p:spPr>
            <a:xfrm>
              <a:off x="4297314" y="3976465"/>
              <a:ext cx="1307451" cy="1192914"/>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rgbClr val="F2F2F2"/>
                  </a:solidFill>
                </a:rPr>
                <a:t>Test Methods</a:t>
              </a:r>
            </a:p>
          </p:txBody>
        </p:sp>
      </p:grpSp>
      <p:sp>
        <p:nvSpPr>
          <p:cNvPr id="24" name="TextBox 23"/>
          <p:cNvSpPr txBox="1"/>
          <p:nvPr/>
        </p:nvSpPr>
        <p:spPr>
          <a:xfrm>
            <a:off x="6371063" y="4542797"/>
            <a:ext cx="2611484" cy="789960"/>
          </a:xfrm>
          <a:prstGeom prst="rect">
            <a:avLst/>
          </a:prstGeom>
          <a:noFill/>
        </p:spPr>
        <p:txBody>
          <a:bodyPr wrap="square" rtlCol="0">
            <a:spAutoFit/>
          </a:bodyPr>
          <a:lstStyle/>
          <a:p>
            <a:pPr>
              <a:spcAft>
                <a:spcPts val="400"/>
              </a:spcAft>
            </a:pPr>
            <a:r>
              <a:rPr lang="en-US" sz="1050">
                <a:solidFill>
                  <a:srgbClr val="4D565E"/>
                </a:solidFill>
              </a:rPr>
              <a:t>The Core Requirements are testable usability basics that apply to any interactive system. </a:t>
            </a:r>
          </a:p>
          <a:p>
            <a:pPr>
              <a:spcAft>
                <a:spcPts val="400"/>
              </a:spcAft>
            </a:pPr>
            <a:endParaRPr lang="en-US" sz="1050">
              <a:solidFill>
                <a:srgbClr val="4D565E"/>
              </a:solidFill>
            </a:endParaRPr>
          </a:p>
        </p:txBody>
      </p:sp>
      <p:grpSp>
        <p:nvGrpSpPr>
          <p:cNvPr id="39" name="Group 38" descr="3rd tier"/>
          <p:cNvGrpSpPr/>
          <p:nvPr/>
        </p:nvGrpSpPr>
        <p:grpSpPr>
          <a:xfrm>
            <a:off x="521295" y="2638166"/>
            <a:ext cx="5083470" cy="1212349"/>
            <a:chOff x="521295" y="2638166"/>
            <a:chExt cx="5083470" cy="1212349"/>
          </a:xfrm>
        </p:grpSpPr>
        <p:grpSp>
          <p:nvGrpSpPr>
            <p:cNvPr id="38" name="Group 37" descr="Many boxes for this level"/>
            <p:cNvGrpSpPr/>
            <p:nvPr/>
          </p:nvGrpSpPr>
          <p:grpSpPr>
            <a:xfrm>
              <a:off x="521295" y="2638166"/>
              <a:ext cx="5083470" cy="1212349"/>
              <a:chOff x="521295" y="2638166"/>
              <a:chExt cx="5083470" cy="1212349"/>
            </a:xfrm>
          </p:grpSpPr>
          <p:sp>
            <p:nvSpPr>
              <p:cNvPr id="6" name="Rectangle 5"/>
              <p:cNvSpPr/>
              <p:nvPr/>
            </p:nvSpPr>
            <p:spPr>
              <a:xfrm>
                <a:off x="521295" y="2657601"/>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2" name="Rectangle 31"/>
              <p:cNvSpPr/>
              <p:nvPr/>
            </p:nvSpPr>
            <p:spPr>
              <a:xfrm>
                <a:off x="4933869" y="2638166"/>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3" name="Rectangle 32"/>
              <p:cNvSpPr/>
              <p:nvPr/>
            </p:nvSpPr>
            <p:spPr>
              <a:xfrm>
                <a:off x="1256724" y="2657601"/>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4" name="Rectangle 33"/>
              <p:cNvSpPr/>
              <p:nvPr/>
            </p:nvSpPr>
            <p:spPr>
              <a:xfrm>
                <a:off x="1992153" y="2653656"/>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5" name="Rectangle 34"/>
              <p:cNvSpPr/>
              <p:nvPr/>
            </p:nvSpPr>
            <p:spPr>
              <a:xfrm>
                <a:off x="2727582" y="2653656"/>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6" name="Rectangle 35"/>
              <p:cNvSpPr/>
              <p:nvPr/>
            </p:nvSpPr>
            <p:spPr>
              <a:xfrm>
                <a:off x="3463011" y="2649711"/>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sp>
            <p:nvSpPr>
              <p:cNvPr id="37" name="Rectangle 36"/>
              <p:cNvSpPr/>
              <p:nvPr/>
            </p:nvSpPr>
            <p:spPr>
              <a:xfrm>
                <a:off x="4198440" y="2657601"/>
                <a:ext cx="670896" cy="1192914"/>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1">
                  <a:solidFill>
                    <a:schemeClr val="tx2"/>
                  </a:solidFill>
                </a:endParaRPr>
              </a:p>
            </p:txBody>
          </p:sp>
        </p:grpSp>
        <p:sp>
          <p:nvSpPr>
            <p:cNvPr id="15" name="Rectangle 14"/>
            <p:cNvSpPr/>
            <p:nvPr/>
          </p:nvSpPr>
          <p:spPr>
            <a:xfrm>
              <a:off x="746675" y="2931220"/>
              <a:ext cx="4572000" cy="646331"/>
            </a:xfrm>
            <a:prstGeom prst="rect">
              <a:avLst/>
            </a:prstGeom>
          </p:spPr>
          <p:txBody>
            <a:bodyPr>
              <a:spAutoFit/>
            </a:bodyPr>
            <a:lstStyle/>
            <a:p>
              <a:pPr algn="ctr"/>
              <a:r>
                <a:rPr lang="en-US" b="1">
                  <a:solidFill>
                    <a:schemeClr val="tx2"/>
                  </a:solidFill>
                </a:rPr>
                <a:t>System-Specific Guidelines</a:t>
              </a:r>
              <a:br>
                <a:rPr lang="en-US" b="1">
                  <a:solidFill>
                    <a:schemeClr val="tx2"/>
                  </a:solidFill>
                </a:rPr>
              </a:br>
              <a:r>
                <a:rPr lang="en-US" b="1">
                  <a:solidFill>
                    <a:schemeClr val="tx2"/>
                  </a:solidFill>
                </a:rPr>
                <a:t>by type of election system</a:t>
              </a:r>
            </a:p>
          </p:txBody>
        </p:sp>
      </p:grpSp>
      <p:sp>
        <p:nvSpPr>
          <p:cNvPr id="26" name="TextBox 25"/>
          <p:cNvSpPr txBox="1"/>
          <p:nvPr/>
        </p:nvSpPr>
        <p:spPr>
          <a:xfrm>
            <a:off x="6371063" y="3178236"/>
            <a:ext cx="2611484" cy="1274708"/>
          </a:xfrm>
          <a:prstGeom prst="rect">
            <a:avLst/>
          </a:prstGeom>
          <a:noFill/>
        </p:spPr>
        <p:txBody>
          <a:bodyPr wrap="square" rtlCol="0">
            <a:spAutoFit/>
          </a:bodyPr>
          <a:lstStyle/>
          <a:p>
            <a:pPr>
              <a:spcAft>
                <a:spcPts val="400"/>
              </a:spcAft>
            </a:pPr>
            <a:r>
              <a:rPr lang="en-US" sz="1050">
                <a:solidFill>
                  <a:srgbClr val="4D565E"/>
                </a:solidFill>
              </a:rPr>
              <a:t>The system-specific guidlines extend the core rules for types of systems, such as:</a:t>
            </a:r>
          </a:p>
          <a:p>
            <a:pPr marL="171450" indent="-171450">
              <a:buFont typeface="Arial"/>
              <a:buChar char="•"/>
            </a:pPr>
            <a:r>
              <a:rPr lang="en-US" sz="1050">
                <a:solidFill>
                  <a:srgbClr val="4D565E"/>
                </a:solidFill>
              </a:rPr>
              <a:t>Informational websites</a:t>
            </a:r>
          </a:p>
          <a:p>
            <a:pPr marL="171450" indent="-171450">
              <a:buFont typeface="Arial"/>
              <a:buChar char="•"/>
            </a:pPr>
            <a:r>
              <a:rPr lang="en-US" sz="1050">
                <a:solidFill>
                  <a:srgbClr val="4D565E"/>
                </a:solidFill>
              </a:rPr>
              <a:t>Interactive web features</a:t>
            </a:r>
          </a:p>
          <a:p>
            <a:pPr marL="171450" indent="-171450">
              <a:buFont typeface="Arial"/>
              <a:buChar char="•"/>
            </a:pPr>
            <a:r>
              <a:rPr lang="en-US" sz="1050">
                <a:solidFill>
                  <a:srgbClr val="4D565E"/>
                </a:solidFill>
              </a:rPr>
              <a:t>ePoll books</a:t>
            </a:r>
          </a:p>
          <a:p>
            <a:pPr marL="171450" indent="-171450">
              <a:buFont typeface="Arial"/>
              <a:buChar char="•"/>
            </a:pPr>
            <a:r>
              <a:rPr lang="en-US" sz="1050">
                <a:solidFill>
                  <a:srgbClr val="4D565E"/>
                </a:solidFill>
              </a:rPr>
              <a:t>Voting systems</a:t>
            </a:r>
          </a:p>
          <a:p>
            <a:pPr marL="171450" indent="-171450">
              <a:buFont typeface="Arial"/>
              <a:buChar char="•"/>
            </a:pPr>
            <a:r>
              <a:rPr lang="en-US" sz="1050">
                <a:solidFill>
                  <a:srgbClr val="4D565E"/>
                </a:solidFill>
              </a:rPr>
              <a:t>Election management systems</a:t>
            </a:r>
          </a:p>
        </p:txBody>
      </p:sp>
      <p:sp>
        <p:nvSpPr>
          <p:cNvPr id="16" name="Rectangle 15"/>
          <p:cNvSpPr/>
          <p:nvPr/>
        </p:nvSpPr>
        <p:spPr>
          <a:xfrm>
            <a:off x="553888" y="1795632"/>
            <a:ext cx="1189306" cy="71481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2"/>
                </a:solidFill>
              </a:rPr>
              <a:t>Training</a:t>
            </a:r>
          </a:p>
        </p:txBody>
      </p:sp>
      <p:sp>
        <p:nvSpPr>
          <p:cNvPr id="23" name="Rectangle 22"/>
          <p:cNvSpPr/>
          <p:nvPr/>
        </p:nvSpPr>
        <p:spPr>
          <a:xfrm>
            <a:off x="1830351" y="1795632"/>
            <a:ext cx="1195337" cy="71481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2"/>
                </a:solidFill>
              </a:rPr>
              <a:t>Testing and Evaluation</a:t>
            </a:r>
          </a:p>
        </p:txBody>
      </p:sp>
      <p:sp>
        <p:nvSpPr>
          <p:cNvPr id="17" name="Rectangle 16"/>
          <p:cNvSpPr/>
          <p:nvPr/>
        </p:nvSpPr>
        <p:spPr>
          <a:xfrm>
            <a:off x="3131814" y="1798160"/>
            <a:ext cx="1254590" cy="71481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2"/>
                </a:solidFill>
              </a:rPr>
              <a:t>Samples &amp; Examples</a:t>
            </a:r>
          </a:p>
        </p:txBody>
      </p:sp>
      <p:sp>
        <p:nvSpPr>
          <p:cNvPr id="18" name="Rectangle 17"/>
          <p:cNvSpPr/>
          <p:nvPr/>
        </p:nvSpPr>
        <p:spPr>
          <a:xfrm>
            <a:off x="4507407" y="1795632"/>
            <a:ext cx="1117515" cy="71481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a:solidFill>
                  <a:schemeClr val="tx2"/>
                </a:solidFill>
              </a:rPr>
              <a:t>Voter Scenarios</a:t>
            </a:r>
          </a:p>
        </p:txBody>
      </p:sp>
      <p:sp>
        <p:nvSpPr>
          <p:cNvPr id="27" name="TextBox 26"/>
          <p:cNvSpPr txBox="1"/>
          <p:nvPr/>
        </p:nvSpPr>
        <p:spPr>
          <a:xfrm>
            <a:off x="6365757" y="1500371"/>
            <a:ext cx="2611484" cy="1538883"/>
          </a:xfrm>
          <a:prstGeom prst="rect">
            <a:avLst/>
          </a:prstGeom>
          <a:noFill/>
        </p:spPr>
        <p:txBody>
          <a:bodyPr wrap="square" rtlCol="0">
            <a:spAutoFit/>
          </a:bodyPr>
          <a:lstStyle/>
          <a:p>
            <a:pPr>
              <a:spcAft>
                <a:spcPts val="400"/>
              </a:spcAft>
            </a:pPr>
            <a:r>
              <a:rPr lang="en-US" sz="1050">
                <a:solidFill>
                  <a:srgbClr val="4D565E"/>
                </a:solidFill>
              </a:rPr>
              <a:t>Voter scenarios illustrate the guidelines in action, helping meet the goals.</a:t>
            </a:r>
          </a:p>
          <a:p>
            <a:pPr>
              <a:spcAft>
                <a:spcPts val="400"/>
              </a:spcAft>
            </a:pPr>
            <a:r>
              <a:rPr lang="en-US" sz="1050">
                <a:solidFill>
                  <a:srgbClr val="4D565E"/>
                </a:solidFill>
              </a:rPr>
              <a:t>Samples show design and code best practices.</a:t>
            </a:r>
          </a:p>
          <a:p>
            <a:pPr>
              <a:spcAft>
                <a:spcPts val="400"/>
              </a:spcAft>
            </a:pPr>
            <a:r>
              <a:rPr lang="en-US" sz="1050">
                <a:solidFill>
                  <a:srgbClr val="4D565E"/>
                </a:solidFill>
              </a:rPr>
              <a:t>Testing and evaluation methods inform the design of systems.</a:t>
            </a:r>
          </a:p>
          <a:p>
            <a:pPr>
              <a:spcAft>
                <a:spcPts val="400"/>
              </a:spcAft>
            </a:pPr>
            <a:r>
              <a:rPr lang="en-US" sz="1050">
                <a:solidFill>
                  <a:srgbClr val="4D565E"/>
                </a:solidFill>
              </a:rPr>
              <a:t>Training supports those new to the field and continued learning.</a:t>
            </a:r>
          </a:p>
        </p:txBody>
      </p:sp>
      <p:sp>
        <p:nvSpPr>
          <p:cNvPr id="19" name="Rectangle 18"/>
          <p:cNvSpPr/>
          <p:nvPr/>
        </p:nvSpPr>
        <p:spPr>
          <a:xfrm>
            <a:off x="553888" y="1006459"/>
            <a:ext cx="5103628" cy="610212"/>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a:solidFill>
                  <a:schemeClr val="tx2"/>
                </a:solidFill>
              </a:rPr>
              <a:t>Monitoring and feedback in use</a:t>
            </a:r>
          </a:p>
        </p:txBody>
      </p:sp>
      <p:sp>
        <p:nvSpPr>
          <p:cNvPr id="28" name="TextBox 27"/>
          <p:cNvSpPr txBox="1"/>
          <p:nvPr/>
        </p:nvSpPr>
        <p:spPr>
          <a:xfrm>
            <a:off x="6371063" y="825143"/>
            <a:ext cx="2611484" cy="577081"/>
          </a:xfrm>
          <a:prstGeom prst="rect">
            <a:avLst/>
          </a:prstGeom>
          <a:noFill/>
        </p:spPr>
        <p:txBody>
          <a:bodyPr wrap="square" rtlCol="0">
            <a:spAutoFit/>
          </a:bodyPr>
          <a:lstStyle/>
          <a:p>
            <a:pPr>
              <a:spcAft>
                <a:spcPts val="400"/>
              </a:spcAft>
            </a:pPr>
            <a:r>
              <a:rPr lang="en-US" sz="1050" dirty="0">
                <a:solidFill>
                  <a:srgbClr val="4D565E"/>
                </a:solidFill>
              </a:rPr>
              <a:t>Continued monitoring and feedback (from the formal to informal) allows regular review of both the goals and the guidance.</a:t>
            </a:r>
          </a:p>
        </p:txBody>
      </p:sp>
      <p:sp>
        <p:nvSpPr>
          <p:cNvPr id="31" name="Bent-Up Arrow 30" descr="Feedback from use updates the goals and the cycle starts again."/>
          <p:cNvSpPr/>
          <p:nvPr/>
        </p:nvSpPr>
        <p:spPr>
          <a:xfrm rot="10800000">
            <a:off x="139393" y="1311114"/>
            <a:ext cx="553888" cy="3959683"/>
          </a:xfrm>
          <a:prstGeom prst="bentUpArrow">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172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Background</a:t>
            </a:r>
          </a:p>
        </p:txBody>
      </p:sp>
      <p:sp>
        <p:nvSpPr>
          <p:cNvPr id="3" name="Content Placeholder 2"/>
          <p:cNvSpPr>
            <a:spLocks noGrp="1"/>
          </p:cNvSpPr>
          <p:nvPr>
            <p:ph idx="1"/>
          </p:nvPr>
        </p:nvSpPr>
        <p:spPr>
          <a:xfrm>
            <a:off x="2671918" y="1133142"/>
            <a:ext cx="5947492" cy="4993023"/>
          </a:xfrm>
        </p:spPr>
        <p:txBody>
          <a:bodyPr/>
          <a:lstStyle/>
          <a:p>
            <a:pPr marL="0" indent="0">
              <a:buNone/>
            </a:pPr>
            <a:r>
              <a:rPr lang="en-US" dirty="0"/>
              <a:t>NIST has worked on voting system standards since the Help America Vote Act of 2002, both establishing requirements for certification test labs and creating the Voluntary Voting System Guidelines (VVSG). The VVSG 2005 included the first comprehensive usability and accessibility standards for voting systems.</a:t>
            </a:r>
          </a:p>
          <a:p>
            <a:pPr marL="0" indent="0">
              <a:buNone/>
            </a:pPr>
            <a:endParaRPr lang="en-US" dirty="0"/>
          </a:p>
          <a:p>
            <a:pPr marL="0" indent="0">
              <a:buNone/>
            </a:pPr>
            <a:r>
              <a:rPr lang="en-US" dirty="0"/>
              <a:t>Elections are changing. There are new technologies, </a:t>
            </a:r>
            <a:r>
              <a:rPr lang="en-US" dirty="0" smtClean="0"/>
              <a:t>new research, new </a:t>
            </a:r>
            <a:r>
              <a:rPr lang="en-US" dirty="0"/>
              <a:t>laws, and new elections procedures since the 2005 Voluntary Voting System Guidelines 1.0 were published. Keeping up with these changes requires a new approach to usability and accessibility guidance for election systems.</a:t>
            </a:r>
          </a:p>
          <a:p>
            <a:endParaRPr lang="en-US" dirty="0"/>
          </a:p>
          <a:p>
            <a:pPr marL="0" indent="0">
              <a:buNone/>
            </a:pPr>
            <a:r>
              <a:rPr lang="en-US" dirty="0"/>
              <a:t>Recent years have brought changes to the state of the art and technology for voting systems, as well as public expectations about how voters will participate in elections. </a:t>
            </a:r>
          </a:p>
          <a:p>
            <a:endParaRPr lang="en-US" dirty="0"/>
          </a:p>
        </p:txBody>
      </p:sp>
    </p:spTree>
    <p:extLst>
      <p:ext uri="{BB962C8B-B14F-4D97-AF65-F5344CB8AC3E}">
        <p14:creationId xmlns:p14="http://schemas.microsoft.com/office/powerpoint/2010/main" val="13565986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(2)</a:t>
            </a:r>
            <a:endParaRPr lang="en-US" dirty="0"/>
          </a:p>
        </p:txBody>
      </p:sp>
      <p:sp>
        <p:nvSpPr>
          <p:cNvPr id="3" name="Content Placeholder 2"/>
          <p:cNvSpPr>
            <a:spLocks noGrp="1"/>
          </p:cNvSpPr>
          <p:nvPr>
            <p:ph idx="1"/>
          </p:nvPr>
        </p:nvSpPr>
        <p:spPr/>
        <p:txBody>
          <a:bodyPr/>
          <a:lstStyle/>
          <a:p>
            <a:pPr marL="0" indent="0">
              <a:buNone/>
            </a:pPr>
            <a:r>
              <a:rPr lang="en-US" dirty="0"/>
              <a:t>Despite 12 years of work within elections on standards for usability and accessibility, the reality is that there are still many barriers. </a:t>
            </a:r>
          </a:p>
          <a:p>
            <a:pPr marL="0" indent="0">
              <a:buNone/>
            </a:pPr>
            <a:r>
              <a:rPr lang="en-US" dirty="0"/>
              <a:t>Even </a:t>
            </a:r>
            <a:r>
              <a:rPr lang="en-US" dirty="0" smtClean="0"/>
              <a:t>newer </a:t>
            </a:r>
            <a:r>
              <a:rPr lang="en-US" dirty="0"/>
              <a:t>systems show poor accessibility and usability, suggesting </a:t>
            </a:r>
            <a:r>
              <a:rPr lang="en-US" dirty="0" smtClean="0"/>
              <a:t>lack of knowledge of best practices and existing standards and guidelines. </a:t>
            </a:r>
            <a:r>
              <a:rPr lang="en-US" dirty="0"/>
              <a:t>This is true of both voting systems and related technology.</a:t>
            </a:r>
          </a:p>
          <a:p>
            <a:pPr marL="0" indent="0">
              <a:buNone/>
            </a:pPr>
            <a:r>
              <a:rPr lang="en-US" dirty="0"/>
              <a:t>As more jurisdictions have switched to paper ballots, there is even more isolation of the "accessible" voting system.</a:t>
            </a:r>
          </a:p>
          <a:p>
            <a:r>
              <a:rPr lang="en-US" sz="1600" dirty="0"/>
              <a:t>The accessible systems may go unused through the entire day, further reducing the likelihood that they will be set up and ready to use.</a:t>
            </a:r>
          </a:p>
          <a:p>
            <a:r>
              <a:rPr lang="en-US" dirty="0"/>
              <a:t>Systems for UOCAVA voters under the MOVE Act allow for online ballot marking. </a:t>
            </a:r>
            <a:r>
              <a:rPr lang="en-US" sz="1600" dirty="0"/>
              <a:t>Disability rights groups advocate for making these systems available to voters with disabilities (or all voters</a:t>
            </a:r>
            <a:r>
              <a:rPr lang="en-US" sz="1600" dirty="0" smtClean="0"/>
              <a:t>). Security experts point out many pitfalls.</a:t>
            </a:r>
            <a:endParaRPr lang="en-US" sz="1600" dirty="0"/>
          </a:p>
          <a:p>
            <a:endParaRPr lang="en-US" dirty="0"/>
          </a:p>
          <a:p>
            <a:endParaRPr lang="en-US" sz="1600" dirty="0"/>
          </a:p>
          <a:p>
            <a:endParaRPr lang="en-US" dirty="0"/>
          </a:p>
        </p:txBody>
      </p:sp>
    </p:spTree>
    <p:extLst>
      <p:ext uri="{BB962C8B-B14F-4D97-AF65-F5344CB8AC3E}">
        <p14:creationId xmlns:p14="http://schemas.microsoft.com/office/powerpoint/2010/main" val="902272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a roadmap?</a:t>
            </a:r>
          </a:p>
        </p:txBody>
      </p:sp>
      <p:sp>
        <p:nvSpPr>
          <p:cNvPr id="3" name="Content Placeholder 2"/>
          <p:cNvSpPr>
            <a:spLocks noGrp="1"/>
          </p:cNvSpPr>
          <p:nvPr>
            <p:ph idx="1"/>
          </p:nvPr>
        </p:nvSpPr>
        <p:spPr/>
        <p:txBody>
          <a:bodyPr>
            <a:normAutofit fontScale="92500"/>
          </a:bodyPr>
          <a:lstStyle/>
          <a:p>
            <a:pPr marL="0" indent="0">
              <a:buNone/>
            </a:pPr>
            <a:r>
              <a:rPr lang="en-US" dirty="0"/>
              <a:t>A NIST roadmap is an outline for future work. </a:t>
            </a:r>
          </a:p>
          <a:p>
            <a:pPr marL="0" indent="0">
              <a:buNone/>
            </a:pPr>
            <a:endParaRPr lang="en-US" dirty="0"/>
          </a:p>
          <a:p>
            <a:pPr marL="0" indent="0">
              <a:buNone/>
            </a:pPr>
            <a:r>
              <a:rPr lang="en-US" dirty="0"/>
              <a:t>A roadmap:</a:t>
            </a:r>
          </a:p>
          <a:p>
            <a:pPr>
              <a:spcBef>
                <a:spcPts val="400"/>
              </a:spcBef>
            </a:pPr>
            <a:r>
              <a:rPr lang="en-US" dirty="0"/>
              <a:t>Identifies gaps in knowledge to be filled</a:t>
            </a:r>
          </a:p>
          <a:p>
            <a:pPr>
              <a:spcBef>
                <a:spcPts val="400"/>
              </a:spcBef>
            </a:pPr>
            <a:r>
              <a:rPr lang="en-US" dirty="0"/>
              <a:t>Identifies issues to be resolved</a:t>
            </a:r>
          </a:p>
          <a:p>
            <a:pPr>
              <a:spcBef>
                <a:spcPts val="400"/>
              </a:spcBef>
            </a:pPr>
            <a:r>
              <a:rPr lang="en-US" dirty="0"/>
              <a:t>Looks at technology, processes, standards &amp; guidelines</a:t>
            </a:r>
          </a:p>
          <a:p>
            <a:pPr>
              <a:spcBef>
                <a:spcPts val="400"/>
              </a:spcBef>
            </a:pPr>
            <a:r>
              <a:rPr lang="en-US" dirty="0"/>
              <a:t>Recommend approaches to the work</a:t>
            </a:r>
          </a:p>
          <a:p>
            <a:pPr>
              <a:spcBef>
                <a:spcPts val="400"/>
              </a:spcBef>
            </a:pPr>
            <a:endParaRPr lang="en-US" dirty="0"/>
          </a:p>
          <a:p>
            <a:pPr marL="0" indent="0">
              <a:spcBef>
                <a:spcPts val="400"/>
              </a:spcBef>
              <a:buNone/>
            </a:pPr>
            <a:r>
              <a:rPr lang="en-US" dirty="0" smtClean="0"/>
              <a:t>It </a:t>
            </a:r>
            <a:r>
              <a:rPr lang="en-US" dirty="0"/>
              <a:t>does not:</a:t>
            </a:r>
          </a:p>
          <a:p>
            <a:pPr>
              <a:spcBef>
                <a:spcPts val="400"/>
              </a:spcBef>
            </a:pPr>
            <a:r>
              <a:rPr lang="en-US" dirty="0"/>
              <a:t>Prescribe solutions</a:t>
            </a:r>
          </a:p>
          <a:p>
            <a:pPr>
              <a:spcBef>
                <a:spcPts val="400"/>
              </a:spcBef>
            </a:pPr>
            <a:r>
              <a:rPr lang="en-US" dirty="0"/>
              <a:t>Recommend specific </a:t>
            </a:r>
            <a:r>
              <a:rPr lang="en-US" dirty="0" smtClean="0"/>
              <a:t>guidelines</a:t>
            </a:r>
          </a:p>
          <a:p>
            <a:pPr>
              <a:spcBef>
                <a:spcPts val="400"/>
              </a:spcBef>
            </a:pPr>
            <a:r>
              <a:rPr lang="en-US" dirty="0" smtClean="0"/>
              <a:t>Rather, it shows how to structure work to accomplish the goals</a:t>
            </a:r>
            <a:endParaRPr lang="en-US" dirty="0"/>
          </a:p>
          <a:p>
            <a:pPr>
              <a:spcBef>
                <a:spcPts val="400"/>
              </a:spcBef>
            </a:pPr>
            <a:endParaRPr lang="en-US" dirty="0"/>
          </a:p>
          <a:p>
            <a:pPr marL="0" indent="0">
              <a:spcBef>
                <a:spcPts val="400"/>
              </a:spcBef>
              <a:buNone/>
            </a:pPr>
            <a:endParaRPr lang="en-US" dirty="0"/>
          </a:p>
          <a:p>
            <a:pPr marL="0" indent="0">
              <a:spcBef>
                <a:spcPts val="400"/>
              </a:spcBef>
              <a:buNone/>
            </a:pPr>
            <a:r>
              <a:rPr lang="en-US" dirty="0"/>
              <a:t>This roadmap will cover future guidance to ensure the usability and accessibility of election systems.</a:t>
            </a:r>
          </a:p>
          <a:p>
            <a:pPr marL="0" indent="0">
              <a:buNone/>
            </a:pPr>
            <a:endParaRPr lang="en-US" dirty="0"/>
          </a:p>
        </p:txBody>
      </p:sp>
    </p:spTree>
    <p:extLst>
      <p:ext uri="{BB962C8B-B14F-4D97-AF65-F5344CB8AC3E}">
        <p14:creationId xmlns:p14="http://schemas.microsoft.com/office/powerpoint/2010/main" val="426322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Possible goals for the roadmap</a:t>
            </a:r>
          </a:p>
        </p:txBody>
      </p:sp>
      <p:sp>
        <p:nvSpPr>
          <p:cNvPr id="3" name="Content Placeholder 2"/>
          <p:cNvSpPr>
            <a:spLocks noGrp="1"/>
          </p:cNvSpPr>
          <p:nvPr>
            <p:ph idx="1"/>
          </p:nvPr>
        </p:nvSpPr>
        <p:spPr/>
        <p:txBody>
          <a:bodyPr/>
          <a:lstStyle/>
          <a:p>
            <a:pPr marL="0" indent="0">
              <a:buNone/>
            </a:pPr>
            <a:r>
              <a:rPr lang="en-US" dirty="0"/>
              <a:t>Increase the level of knowledge for how to design, develop, deploy, and use of usable and accessible elections systems.</a:t>
            </a:r>
          </a:p>
          <a:p>
            <a:r>
              <a:rPr lang="en-US" sz="1600" dirty="0"/>
              <a:t>Promote consistent levels of usability and accessibility across technology in all parts of the elections process.</a:t>
            </a:r>
          </a:p>
          <a:p>
            <a:pPr marL="0" indent="0">
              <a:buNone/>
            </a:pPr>
            <a:endParaRPr lang="en-US" dirty="0"/>
          </a:p>
          <a:p>
            <a:pPr marL="0" indent="0">
              <a:buNone/>
            </a:pPr>
            <a:r>
              <a:rPr lang="en-US" dirty="0"/>
              <a:t>Make systems more usable for everyone in the elections process, including voters, poll workers, elections staff, and third-parties like election interest and advocacy groups or technology developers.</a:t>
            </a:r>
          </a:p>
          <a:p>
            <a:endParaRPr lang="en-US" dirty="0"/>
          </a:p>
          <a:p>
            <a:pPr marL="0" indent="0">
              <a:buNone/>
            </a:pPr>
            <a:r>
              <a:rPr lang="en-US" dirty="0"/>
              <a:t>Shift from single focus on standards and certification to identifying the appropriate </a:t>
            </a:r>
            <a:r>
              <a:rPr lang="en-US" dirty="0" smtClean="0"/>
              <a:t>guidance and how to implement the guidance, </a:t>
            </a:r>
            <a:r>
              <a:rPr lang="en-US" dirty="0"/>
              <a:t>including:</a:t>
            </a:r>
          </a:p>
          <a:p>
            <a:r>
              <a:rPr lang="en-US" sz="1600" dirty="0"/>
              <a:t>Guidelines for best practices</a:t>
            </a:r>
          </a:p>
          <a:p>
            <a:r>
              <a:rPr lang="en-US" sz="1600" dirty="0"/>
              <a:t>Procedural support</a:t>
            </a:r>
          </a:p>
          <a:p>
            <a:r>
              <a:rPr lang="en-US" sz="1600" dirty="0"/>
              <a:t>Training</a:t>
            </a:r>
          </a:p>
        </p:txBody>
      </p:sp>
    </p:spTree>
    <p:extLst>
      <p:ext uri="{BB962C8B-B14F-4D97-AF65-F5344CB8AC3E}">
        <p14:creationId xmlns:p14="http://schemas.microsoft.com/office/powerpoint/2010/main" val="3338995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About the workshop</a:t>
            </a:r>
          </a:p>
        </p:txBody>
      </p:sp>
      <p:sp>
        <p:nvSpPr>
          <p:cNvPr id="3" name="Content Placeholder 2"/>
          <p:cNvSpPr>
            <a:spLocks noGrp="1"/>
          </p:cNvSpPr>
          <p:nvPr>
            <p:ph idx="1"/>
          </p:nvPr>
        </p:nvSpPr>
        <p:spPr/>
        <p:txBody>
          <a:bodyPr/>
          <a:lstStyle/>
          <a:p>
            <a:pPr marL="0" indent="0">
              <a:buNone/>
            </a:pPr>
            <a:r>
              <a:rPr lang="en-US" dirty="0"/>
              <a:t>The group started from this focus question:</a:t>
            </a:r>
          </a:p>
          <a:p>
            <a:pPr marL="0" indent="0">
              <a:buNone/>
            </a:pPr>
            <a:endParaRPr lang="en-US" dirty="0"/>
          </a:p>
          <a:p>
            <a:pPr marL="395288" indent="0">
              <a:buNone/>
            </a:pPr>
            <a:r>
              <a:rPr lang="en-US" b="1" dirty="0"/>
              <a:t>What will the voter experience of elections </a:t>
            </a:r>
            <a:br>
              <a:rPr lang="en-US" b="1" dirty="0"/>
            </a:br>
            <a:r>
              <a:rPr lang="en-US" b="1" dirty="0"/>
              <a:t>be like in the future?</a:t>
            </a:r>
          </a:p>
          <a:p>
            <a:pPr marL="395288" indent="0">
              <a:buNone/>
            </a:pPr>
            <a:endParaRPr lang="en-US" b="1" dirty="0"/>
          </a:p>
          <a:p>
            <a:pPr marL="0" indent="0">
              <a:buNone/>
            </a:pPr>
            <a:r>
              <a:rPr lang="en-US" dirty="0"/>
              <a:t>Through a KJ* activity, the group identified 4 priority areas for breakout topics:</a:t>
            </a:r>
          </a:p>
          <a:p>
            <a:pPr marL="685784" lvl="1" indent="-285750"/>
            <a:r>
              <a:rPr lang="en-US" sz="1600" b="1" dirty="0"/>
              <a:t>Convenience voting and "Vote Anywhere"</a:t>
            </a:r>
          </a:p>
          <a:p>
            <a:pPr marL="685784" lvl="1" indent="-285750"/>
            <a:r>
              <a:rPr lang="en-US" sz="1600" b="1" dirty="0"/>
              <a:t>Accessibility and universal usability</a:t>
            </a:r>
          </a:p>
          <a:p>
            <a:pPr marL="685784" lvl="1" indent="-285750"/>
            <a:r>
              <a:rPr lang="en-US" sz="1600" b="1" dirty="0"/>
              <a:t>Trust, security and verification</a:t>
            </a:r>
          </a:p>
          <a:p>
            <a:pPr marL="685784" lvl="1" indent="-285750"/>
            <a:r>
              <a:rPr lang="en-US" sz="1600" b="1" dirty="0"/>
              <a:t>Design and evaluation of the user interface</a:t>
            </a:r>
          </a:p>
          <a:p>
            <a:pPr marL="685784" lvl="1" indent="-285750"/>
            <a:endParaRPr lang="en-US" sz="1600" dirty="0"/>
          </a:p>
          <a:p>
            <a:pPr marL="0" indent="0">
              <a:buNone/>
            </a:pPr>
            <a:r>
              <a:rPr lang="en-US" dirty="0"/>
              <a:t>The groups rotated through the breakout topics during the first afternoon. </a:t>
            </a:r>
          </a:p>
          <a:p>
            <a:pPr marL="285750" indent="-285750"/>
            <a:endParaRPr lang="en-US" dirty="0"/>
          </a:p>
          <a:p>
            <a:pPr marL="0" indent="0">
              <a:buNone/>
            </a:pPr>
            <a:r>
              <a:rPr lang="en-US" sz="1200" dirty="0"/>
              <a:t>* See </a:t>
            </a:r>
            <a:r>
              <a:rPr lang="en-US" sz="1200" i="1" dirty="0"/>
              <a:t>How to KJ: Setting Priorities Quickly </a:t>
            </a:r>
            <a:r>
              <a:rPr lang="en-US" sz="1200" dirty="0"/>
              <a:t>http://uxpamagazine.org/how-to-kj/</a:t>
            </a:r>
          </a:p>
        </p:txBody>
      </p:sp>
    </p:spTree>
    <p:extLst>
      <p:ext uri="{BB962C8B-B14F-4D97-AF65-F5344CB8AC3E}">
        <p14:creationId xmlns:p14="http://schemas.microsoft.com/office/powerpoint/2010/main" val="4934072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About the </a:t>
            </a:r>
            <a:r>
              <a:rPr lang="en-US" dirty="0" smtClean="0"/>
              <a:t>workshop (2)</a:t>
            </a:r>
            <a:endParaRPr lang="en-US" dirty="0"/>
          </a:p>
        </p:txBody>
      </p:sp>
      <p:sp>
        <p:nvSpPr>
          <p:cNvPr id="4" name="Content Placeholder 3"/>
          <p:cNvSpPr>
            <a:spLocks noGrp="1"/>
          </p:cNvSpPr>
          <p:nvPr>
            <p:ph idx="1"/>
          </p:nvPr>
        </p:nvSpPr>
        <p:spPr/>
        <p:txBody>
          <a:bodyPr/>
          <a:lstStyle/>
          <a:p>
            <a:pPr marL="0" indent="0">
              <a:buNone/>
            </a:pPr>
            <a:r>
              <a:rPr lang="en-US" dirty="0"/>
              <a:t>The discussions of the focus topics identified:</a:t>
            </a:r>
          </a:p>
          <a:p>
            <a:pPr marL="0" indent="0">
              <a:buNone/>
            </a:pPr>
            <a:endParaRPr lang="en-US" dirty="0"/>
          </a:p>
          <a:p>
            <a:r>
              <a:rPr lang="en-US" dirty="0"/>
              <a:t>Current and possible future scenarios for usable and accessible elections</a:t>
            </a:r>
          </a:p>
          <a:p>
            <a:r>
              <a:rPr lang="en-US" dirty="0"/>
              <a:t>Conditions required for these scenarios for future elections</a:t>
            </a:r>
          </a:p>
          <a:p>
            <a:r>
              <a:rPr lang="en-US" dirty="0"/>
              <a:t>Strategies for supporting voters in navigating across the voter journey</a:t>
            </a:r>
          </a:p>
          <a:p>
            <a:r>
              <a:rPr lang="en-US" dirty="0"/>
              <a:t>Conditions, challenges, or limits that could constrain these scenarios</a:t>
            </a:r>
          </a:p>
          <a:p>
            <a:endParaRPr lang="en-US" dirty="0"/>
          </a:p>
          <a:p>
            <a:pPr marL="0" indent="0">
              <a:buNone/>
            </a:pPr>
            <a:r>
              <a:rPr lang="en-US" dirty="0"/>
              <a:t>This resulted in higher quality notes than just listing issues in each category. However, it can also be hard to capture free-ranging discussion, so the outcomes of these discussions are really </a:t>
            </a:r>
            <a:r>
              <a:rPr lang="en-US" b="1" dirty="0"/>
              <a:t>input to a more structured discussion in the second workshop. </a:t>
            </a:r>
          </a:p>
          <a:p>
            <a:endParaRPr lang="en-US" dirty="0"/>
          </a:p>
        </p:txBody>
      </p:sp>
    </p:spTree>
    <p:extLst>
      <p:ext uri="{BB962C8B-B14F-4D97-AF65-F5344CB8AC3E}">
        <p14:creationId xmlns:p14="http://schemas.microsoft.com/office/powerpoint/2010/main" val="3534458957"/>
      </p:ext>
    </p:extLst>
  </p:cSld>
  <p:clrMapOvr>
    <a:masterClrMapping/>
  </p:clrMapOvr>
</p:sld>
</file>

<file path=ppt/theme/theme1.xml><?xml version="1.0" encoding="utf-8"?>
<a:theme xmlns:a="http://schemas.openxmlformats.org/drawingml/2006/main" name="CCD-preso-14-0912">
  <a:themeElements>
    <a:clrScheme name="Custom 3">
      <a:dk1>
        <a:srgbClr val="3281B0"/>
      </a:dk1>
      <a:lt1>
        <a:sysClr val="window" lastClr="FFFFFF"/>
      </a:lt1>
      <a:dk2>
        <a:srgbClr val="4D565E"/>
      </a:dk2>
      <a:lt2>
        <a:srgbClr val="EEECE1"/>
      </a:lt2>
      <a:accent1>
        <a:srgbClr val="3281B0"/>
      </a:accent1>
      <a:accent2>
        <a:srgbClr val="B33D23"/>
      </a:accent2>
      <a:accent3>
        <a:srgbClr val="9BBB59"/>
      </a:accent3>
      <a:accent4>
        <a:srgbClr val="8064A2"/>
      </a:accent4>
      <a:accent5>
        <a:srgbClr val="4BACC6"/>
      </a:accent5>
      <a:accent6>
        <a:srgbClr val="F79646"/>
      </a:accent6>
      <a:hlink>
        <a:srgbClr val="3281FF"/>
      </a:hlink>
      <a:folHlink>
        <a:srgbClr val="853E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20000"/>
            <a:lumOff val="80000"/>
          </a:schemeClr>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CCD-preso-14-0912.potx</Template>
  <TotalTime>3349</TotalTime>
  <Words>4674</Words>
  <Application>Microsoft Macintosh PowerPoint</Application>
  <PresentationFormat>On-screen Show (4:3)</PresentationFormat>
  <Paragraphs>747</Paragraphs>
  <Slides>37</Slides>
  <Notes>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CCD-preso-14-0912</vt:lpstr>
      <vt:lpstr>Usability &amp; accessibility of  next generation elections NIST Roadmap</vt:lpstr>
      <vt:lpstr>A preliminary report on the workshop, Oct. 8-9, 2014</vt:lpstr>
      <vt:lpstr>Workshop participants</vt:lpstr>
      <vt:lpstr>Background</vt:lpstr>
      <vt:lpstr>Background (2)</vt:lpstr>
      <vt:lpstr>What is a roadmap?</vt:lpstr>
      <vt:lpstr>Possible goals for the roadmap</vt:lpstr>
      <vt:lpstr>About the workshop</vt:lpstr>
      <vt:lpstr>About the workshop (2)</vt:lpstr>
      <vt:lpstr>The voter journey (1)</vt:lpstr>
      <vt:lpstr>The voter journey (2)</vt:lpstr>
      <vt:lpstr>The Voter Journey</vt:lpstr>
      <vt:lpstr>The Voter Journey (continued)</vt:lpstr>
      <vt:lpstr>The Voter Journey (technology)</vt:lpstr>
      <vt:lpstr>Resources identified in the workshop</vt:lpstr>
      <vt:lpstr>Blue sky? Or fundamentals?</vt:lpstr>
      <vt:lpstr>The Voter Journey (a possible structure)</vt:lpstr>
      <vt:lpstr>Notes on the priority topic discussions  Trust, security and verification Convenience in voting and "Vote Anywhere" Accessibility and universal usability Design and evaluation of the user interface </vt:lpstr>
      <vt:lpstr>Trust, security, and verification</vt:lpstr>
      <vt:lpstr>Priority topic: Trust, security, and verification</vt:lpstr>
      <vt:lpstr>Trust is based on each individual's perception of the overall process</vt:lpstr>
      <vt:lpstr>Trust in the Voter Journey</vt:lpstr>
      <vt:lpstr>Questions to answer for better trust</vt:lpstr>
      <vt:lpstr>Convenience in voting</vt:lpstr>
      <vt:lpstr>Priority topic: Convenience in voting</vt:lpstr>
      <vt:lpstr>Voting should be the most convenient government service as voting is a right and not just a privilege.</vt:lpstr>
      <vt:lpstr>Convenience in the Voter Journey</vt:lpstr>
      <vt:lpstr>Tensions to resolve in increased convenience</vt:lpstr>
      <vt:lpstr>Accessibility and Universal Usability</vt:lpstr>
      <vt:lpstr>Priority topic: Accessibility and Universal Usability</vt:lpstr>
      <vt:lpstr>Reaching universal design is a challenge when there are so many different voter needs.</vt:lpstr>
      <vt:lpstr>Universal Usability in the Voter Journey (close-up view)</vt:lpstr>
      <vt:lpstr>Thoughts about universal usability</vt:lpstr>
      <vt:lpstr>Design and Evaluation</vt:lpstr>
      <vt:lpstr>Priority topic: Design and evaluation</vt:lpstr>
      <vt:lpstr>Design and Evaluations supports the voter journey</vt:lpstr>
      <vt:lpstr>A concept for useful guidance in the right form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That</dc:creator>
  <cp:lastModifiedBy>Whitney Quesenbery</cp:lastModifiedBy>
  <cp:revision>168</cp:revision>
  <cp:lastPrinted>2014-10-26T17:56:20Z</cp:lastPrinted>
  <dcterms:created xsi:type="dcterms:W3CDTF">2014-08-28T14:24:46Z</dcterms:created>
  <dcterms:modified xsi:type="dcterms:W3CDTF">2014-11-14T17:57:50Z</dcterms:modified>
</cp:coreProperties>
</file>